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4" r:id="rId17"/>
    <p:sldId id="268" r:id="rId18"/>
    <p:sldId id="273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00FF00"/>
    <a:srgbClr val="3333FF"/>
    <a:srgbClr val="FFFF00"/>
    <a:srgbClr val="CC00FF"/>
    <a:srgbClr val="B4185F"/>
    <a:srgbClr val="FF66CC"/>
    <a:srgbClr val="FF0066"/>
    <a:srgbClr val="C85AD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44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8D796-FBC8-7BBC-58D9-3AC3A375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442B04-EFB5-122F-C60E-D15EFEB3F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0BA51D-8077-ED6D-E887-7359167A7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0688"/>
            <a:ext cx="4441371" cy="30468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33BF6-16C4-2D29-A4A5-C5A544976A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0" y="620689"/>
            <a:ext cx="4700743" cy="30468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20BCEE-F8B7-0175-B023-5B328EB82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96" y="3573016"/>
            <a:ext cx="4176464" cy="25698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F7CCD0-6C53-A6BC-3BED-7589C5208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1" y="3573016"/>
            <a:ext cx="3841576" cy="25698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8AAC23-3771-F908-E07F-6754B9ED2AD9}"/>
              </a:ext>
            </a:extLst>
          </p:cNvPr>
          <p:cNvSpPr txBox="1"/>
          <p:nvPr/>
        </p:nvSpPr>
        <p:spPr>
          <a:xfrm>
            <a:off x="1403648" y="6121697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tx1"/>
                </a:solidFill>
                <a:cs typeface="Aparajita" pitchFamily="34" charset="0"/>
              </a:rPr>
              <a:t>Абзелиловский район Республика Башкортостан, на Юго-Востоке Башкирского Зауралья, на берегу озера </a:t>
            </a:r>
            <a:r>
              <a:rPr lang="ru-RU" b="1" i="1" dirty="0" err="1">
                <a:solidFill>
                  <a:schemeClr val="tx1"/>
                </a:solidFill>
                <a:cs typeface="Aparajita" pitchFamily="34" charset="0"/>
              </a:rPr>
              <a:t>Якты</a:t>
            </a:r>
            <a:r>
              <a:rPr lang="ru-RU" b="1" i="1" dirty="0">
                <a:solidFill>
                  <a:schemeClr val="tx1"/>
                </a:solidFill>
                <a:cs typeface="Aparajita" pitchFamily="34" charset="0"/>
              </a:rPr>
              <a:t>-Куль (оз. Банное)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1D264-3320-0015-2408-BD8F74703881}"/>
              </a:ext>
            </a:extLst>
          </p:cNvPr>
          <p:cNvSpPr txBox="1"/>
          <p:nvPr/>
        </p:nvSpPr>
        <p:spPr>
          <a:xfrm>
            <a:off x="1187624" y="117394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Санаторий «Якты-Куль»</a:t>
            </a:r>
          </a:p>
        </p:txBody>
      </p:sp>
    </p:spTree>
    <p:extLst>
      <p:ext uri="{BB962C8B-B14F-4D97-AF65-F5344CB8AC3E}">
        <p14:creationId xmlns:p14="http://schemas.microsoft.com/office/powerpoint/2010/main" val="3331187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 descr="http://l-dent.ru/img/te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"/>
            <a:ext cx="8858312" cy="785793"/>
          </a:xfrm>
        </p:spPr>
        <p:txBody>
          <a:bodyPr>
            <a:normAutofit fontScale="90000"/>
          </a:bodyPr>
          <a:lstStyle/>
          <a:p>
            <a:r>
              <a:rPr lang="ru-RU" sz="6000" i="1" dirty="0"/>
              <a:t>Кабинет стоматологии.</a:t>
            </a:r>
            <a:r>
              <a:rPr lang="ru-RU" dirty="0"/>
              <a:t> </a:t>
            </a:r>
          </a:p>
        </p:txBody>
      </p:sp>
      <p:pic>
        <p:nvPicPr>
          <p:cNvPr id="21518" name="Picture 14" descr="Proc_07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14348" y="2214554"/>
            <a:ext cx="3357586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20" name="Picture 16" descr="http://privatdent.kiev.ua/attachments/Slider/66cc5d22-a56a-ffb0-3889-7aa9c195c359/3.jpg?template=gene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214554"/>
            <a:ext cx="3714776" cy="246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22" name="Picture 18" descr="http://thedentalconnect.com/wp-content/uploads/2012/06/shutterstock_34665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929066"/>
            <a:ext cx="3786214" cy="2525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14356"/>
            <a:ext cx="9144000" cy="1643074"/>
          </a:xfrm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chemeClr val="tx1"/>
                </a:solidFill>
              </a:rPr>
              <a:t>Лечение и удаление зубов проводится в кабинетах соответствующих требованиям санитарных норм. Современная американская установка применяется при лечении зубов. Все процедуры в этом кабинете проводятся с обезболиванием, с использованием импортных материалов и современных методик. Так же лечение проводится грязевыми аппликациями. Помощь осуществляется врачом – стоматологом и зубным техником, предлагают съемное и несъемное протезирование и восстановление зубов при наличии корня, эстетическая реставрация зубов.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4" name="Picture 16" descr="http://boombob.ru/img/picture/Apr/22/ab7fa88d6e4e65a15b3fe4aafd097207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"/>
            <a:ext cx="8029604" cy="928670"/>
          </a:xfrm>
        </p:spPr>
        <p:txBody>
          <a:bodyPr>
            <a:noAutofit/>
          </a:bodyPr>
          <a:lstStyle/>
          <a:p>
            <a:r>
              <a:rPr lang="ru-RU" sz="6600" i="1" dirty="0"/>
              <a:t>Питание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48" y="928670"/>
            <a:ext cx="4857752" cy="2071702"/>
          </a:xfrm>
        </p:spPr>
        <p:txBody>
          <a:bodyPr>
            <a:noAutofit/>
          </a:bodyPr>
          <a:lstStyle/>
          <a:p>
            <a:r>
              <a:rPr lang="ru-RU" sz="2700" i="1" dirty="0">
                <a:solidFill>
                  <a:schemeClr val="tx1"/>
                </a:solidFill>
              </a:rPr>
              <a:t>Трехразовое питание:</a:t>
            </a:r>
          </a:p>
          <a:p>
            <a:pPr>
              <a:buFont typeface="Wingdings" pitchFamily="2" charset="2"/>
              <a:buChar char="q"/>
            </a:pPr>
            <a:r>
              <a:rPr lang="ru-RU" sz="2700" i="1" dirty="0">
                <a:solidFill>
                  <a:schemeClr val="tx1"/>
                </a:solidFill>
              </a:rPr>
              <a:t>«Заказ меню»</a:t>
            </a:r>
          </a:p>
          <a:p>
            <a:pPr>
              <a:buFont typeface="Wingdings" pitchFamily="2" charset="2"/>
              <a:buChar char="q"/>
            </a:pPr>
            <a:r>
              <a:rPr lang="ru-RU" sz="2700" i="1" dirty="0">
                <a:solidFill>
                  <a:schemeClr val="tx1"/>
                </a:solidFill>
              </a:rPr>
              <a:t>«Шведский стол»</a:t>
            </a:r>
          </a:p>
        </p:txBody>
      </p:sp>
      <p:pic>
        <p:nvPicPr>
          <p:cNvPr id="22538" name="Picture 10" descr="http://www.pokurortam.ru/userfiles/gallery/03241519101613_sanatorii-yakti-kyl-bashkiriya-1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85720" y="3786190"/>
            <a:ext cx="397952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42" name="Picture 14" descr="http://samotrav.ru/wp-content/uploads/2012/08/shvedskaya-kuhnya-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85720" y="1000108"/>
            <a:ext cx="3856835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6" name="Picture 8" descr="http://travel-cards.ru/kurort/351/11355_351.b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143240" y="2571744"/>
            <a:ext cx="4000528" cy="2662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572000" y="592933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Столовая рассчитана на 280 посадочных мест.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http://ns-wall.ru/fg/8/poverhnost_fon_tekstura_svetlyy_1680x1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928670"/>
            <a:ext cx="3214710" cy="250033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4000" i="1" dirty="0">
                <a:solidFill>
                  <a:schemeClr val="tx1"/>
                </a:solidFill>
              </a:rPr>
              <a:t>Эконом</a:t>
            </a:r>
          </a:p>
          <a:p>
            <a:pPr>
              <a:buFont typeface="Wingdings" pitchFamily="2" charset="2"/>
              <a:buChar char="q"/>
            </a:pPr>
            <a:r>
              <a:rPr lang="ru-RU" sz="4000" i="1" dirty="0">
                <a:solidFill>
                  <a:schemeClr val="tx1"/>
                </a:solidFill>
              </a:rPr>
              <a:t>Стандарт </a:t>
            </a:r>
          </a:p>
          <a:p>
            <a:pPr>
              <a:buFont typeface="Wingdings" pitchFamily="2" charset="2"/>
              <a:buChar char="q"/>
            </a:pPr>
            <a:r>
              <a:rPr lang="ru-RU" sz="4000" i="1" dirty="0">
                <a:solidFill>
                  <a:schemeClr val="tx1"/>
                </a:solidFill>
              </a:rPr>
              <a:t>Люкс</a:t>
            </a:r>
          </a:p>
        </p:txBody>
      </p:sp>
      <p:pic>
        <p:nvPicPr>
          <p:cNvPr id="23554" name="Picture 2" descr="http://xn----7sba6afhaillwhqgq0kua1c.xn--p1ai/img/1/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6005">
            <a:off x="5683842" y="582388"/>
            <a:ext cx="3095647" cy="2321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http://xn----7sba6afhaillwhqgq0kua1c.xn--p1ai/img/5/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5684">
            <a:off x="3182591" y="1745381"/>
            <a:ext cx="2952334" cy="221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8" name="Picture 6" descr="http://xn----7sba6afhaillwhqgq0kua1c.xn--p1ai/img/5/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53846">
            <a:off x="454069" y="3335001"/>
            <a:ext cx="3492948" cy="261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60" name="Picture 8" descr="http://1svetlogorsk.ru/i/hotel/3df22b04a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57174">
            <a:off x="5124045" y="3981488"/>
            <a:ext cx="3590075" cy="2692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</p:spPr>
        <p:txBody>
          <a:bodyPr>
            <a:noAutofit/>
          </a:bodyPr>
          <a:lstStyle/>
          <a:p>
            <a:r>
              <a:rPr lang="ru-RU" sz="6600" i="1" dirty="0"/>
              <a:t>Проживание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8" name="Picture 18" descr="http://www.tvoyrebenok.ru/images/presentation/nice/m/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6" name="Picture 6" descr="http://vklady-v-sberbanke.ru/public/userfiles/images/sberb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278608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2" name="Picture 2" descr="http://jamtour.org/assets/uploads/propertes/b65-20120717022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142984"/>
            <a:ext cx="2825929" cy="1876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8" name="Picture 8" descr="http://slavdelo.dn.ua/wp-content/uploads/2015/02/Bilyard_veteranyi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500306"/>
            <a:ext cx="2643206" cy="166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0" name="Picture 10" descr="http://coolbusinessideas.info/wp-content/H-aleksandrovskij-6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286256"/>
            <a:ext cx="2571768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2" name="Picture 12" descr="http://what.in.ua/uploads/art/planeta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3143248"/>
            <a:ext cx="3000396" cy="205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4" name="Picture 14" descr="http://nashural.ru/Mesta/bannoe/ob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4500570"/>
            <a:ext cx="3022930" cy="2252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6" name="Picture 16" descr="http://x-travels.ru/wp-content/uploads/2014/08/mor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3643314"/>
            <a:ext cx="2500330" cy="1875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57222" y="1"/>
            <a:ext cx="9501222" cy="857231"/>
          </a:xfrm>
        </p:spPr>
        <p:txBody>
          <a:bodyPr>
            <a:noAutofit/>
          </a:bodyPr>
          <a:lstStyle/>
          <a:p>
            <a:pPr fontAlgn="base"/>
            <a:r>
              <a:rPr lang="ru-RU" sz="8000" i="1" dirty="0"/>
              <a:t>Услуги</a:t>
            </a:r>
            <a:r>
              <a:rPr lang="ru-RU" sz="8000" dirty="0"/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6" y="357166"/>
            <a:ext cx="3857652" cy="3571900"/>
          </a:xfrm>
        </p:spPr>
        <p:txBody>
          <a:bodyPr>
            <a:normAutofit fontScale="77500" lnSpcReduction="20000"/>
          </a:bodyPr>
          <a:lstStyle/>
          <a:p>
            <a:pPr fontAlgn="base">
              <a:buFont typeface="Wingdings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Автостоянка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Аптека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Банкомат Сбербанк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Терминал </a:t>
            </a:r>
            <a:r>
              <a:rPr lang="ru-RU" sz="2800" dirty="0" err="1">
                <a:solidFill>
                  <a:schemeClr val="tx1"/>
                </a:solidFill>
              </a:rPr>
              <a:t>Amigo</a:t>
            </a:r>
            <a:r>
              <a:rPr lang="ru-RU" sz="2800" dirty="0">
                <a:solidFill>
                  <a:schemeClr val="tx1"/>
                </a:solidFill>
              </a:rPr>
              <a:t> Кафе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Бильярд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Тренажерный зал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Кинотеатр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Магазин продуктовый и промтовары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Пляж летнее кафе «ОТДЫХ»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72" name="Picture 24" descr="http://xn--80acbos3bfs.xn--p1ai/wp-content/uploads/2015/02/zolotoj-fon-1920x1080-12197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0" name="Picture 2" descr="http://premier-tur.com/uploads/posts/2011-03/1300167071_image_resize..jpe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2844" y="500042"/>
            <a:ext cx="2571768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8" name="Picture 10" descr="http://www.radiozvezda.ru/UserFiles/quiz_photos/77/40ec6c27a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357950" y="857232"/>
            <a:ext cx="2571756" cy="1928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Autofit/>
          </a:bodyPr>
          <a:lstStyle/>
          <a:p>
            <a:r>
              <a:rPr lang="ru-RU" sz="8000" i="1" dirty="0"/>
              <a:t>Прокат</a:t>
            </a:r>
          </a:p>
        </p:txBody>
      </p:sp>
      <p:pic>
        <p:nvPicPr>
          <p:cNvPr id="27660" name="Picture 12" descr="http://sportsovety.ru/wp-content/uploads/2014/10/%D0%A7%D0%B5%D0%BC-%D0%BF%D0%BE%D0%BB%D0%B5%D0%B7%D0%B5%D0%BD-%D0%B2%D0%B5%D0%BB%D0%BE%D1%81%D0%B8%D0%BF%D0%B5%D0%B4-%D0%B4%D0%BB%D1%8F-%D0%BC%D1%83%D0%B6%D1%87%D0%B8%D0%BD-%D0%B6%D0%B5%D0%BD%D1%89%D0%B8%D0%BD-%D0%B8-%D0%B4%D0%B5%D1%82%D0%B5%D0%B9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214282" y="2500306"/>
            <a:ext cx="2964516" cy="1973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62" name="Picture 14" descr="http://polit.ru/media/photolib/2015/01/28/pensioner_1423640040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143636" y="2786058"/>
            <a:ext cx="2687311" cy="1839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68" name="Picture 20" descr="http://www.naduvnie-lodki.com.ua/upload/img/lodka_bark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5857884" y="4429132"/>
            <a:ext cx="2999859" cy="1994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70" name="Picture 22" descr="http://katerlodka.ru/katamaran/briz/brizfoto2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285720" y="4429132"/>
            <a:ext cx="2857500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74" name="Picture 26" descr="http://www.303793.ru/img/ural/foto/do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4500570"/>
            <a:ext cx="2786082" cy="2089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http://premier-tur.com/uploads/posts/2011-03/thumbs/1300167398_konnye-progulk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28794" y="1000108"/>
            <a:ext cx="2836258" cy="1943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64" name="Picture 16" descr="http://port26.ru/uploads/images/00/00/60/2015/06/11/b3164d.jp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/>
          <a:stretch>
            <a:fillRect/>
          </a:stretch>
        </p:blipFill>
        <p:spPr bwMode="auto">
          <a:xfrm>
            <a:off x="3071802" y="2857496"/>
            <a:ext cx="3000396" cy="1926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4185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4" name="Picture 6" descr="http://psicholog.kiev.ua/images/stories/article.skating1.jpg"/>
          <p:cNvPicPr>
            <a:picLocks noChangeAspect="1" noChangeArrowheads="1"/>
          </p:cNvPicPr>
          <p:nvPr/>
        </p:nvPicPr>
        <p:blipFill>
          <a:blip r:embed="rId12" cstate="print">
            <a:lum contrast="20000"/>
          </a:blip>
          <a:srcRect/>
          <a:stretch>
            <a:fillRect/>
          </a:stretch>
        </p:blipFill>
        <p:spPr bwMode="auto">
          <a:xfrm>
            <a:off x="4357686" y="1000108"/>
            <a:ext cx="2500329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0" name="Picture 18" descr="http://www.tvoyrebenok.ru/images/presentation/sad/b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674" name="Picture 2" descr="http://fotohomka.ru/images/Dec/08/03ab2fb8e057189f3fd5cb4543b422fa/mini_8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71472" y="642918"/>
            <a:ext cx="3071834" cy="2288818"/>
          </a:xfrm>
          <a:prstGeom prst="ellipse">
            <a:avLst/>
          </a:prstGeom>
          <a:ln w="63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676" name="Picture 4" descr="http://ufa.bezformata.ru/content/image78512746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928926" y="714356"/>
            <a:ext cx="3042043" cy="2276462"/>
          </a:xfrm>
          <a:prstGeom prst="ellipse">
            <a:avLst/>
          </a:prstGeom>
          <a:ln w="63500" cap="rnd">
            <a:solidFill>
              <a:srgbClr val="00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680" name="Picture 8" descr="http://dolgieleta.com/wp-content/uploads/2015/08/detskaya-komnata-v-sanatorii-rus-anapa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214942" y="2214554"/>
            <a:ext cx="3581225" cy="228601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682" name="Picture 10" descr="http://xn--80adhndn9l.com/photo/135352/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2500298" y="2571744"/>
            <a:ext cx="3444009" cy="2319325"/>
          </a:xfrm>
          <a:prstGeom prst="ellipse">
            <a:avLst/>
          </a:prstGeom>
          <a:ln w="63500" cap="rnd">
            <a:solidFill>
              <a:srgbClr val="FF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684" name="Picture 12" descr="http://fotohomka.ru/images/Oct/24/b11cbc9e70608065e499918db52fc355/mini_2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5214942" y="4000504"/>
            <a:ext cx="3707222" cy="2762244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686" name="Picture 14" descr="http://olymp.com.ru/images/1/2/beta-talassemija_1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5920091" y="142852"/>
            <a:ext cx="3223909" cy="257176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Autofit/>
          </a:bodyPr>
          <a:lstStyle/>
          <a:p>
            <a:r>
              <a:rPr lang="ru-RU" sz="4800" i="1" dirty="0"/>
              <a:t>Детская комната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2" name="Picture 12" descr="http://go4.imgsmail.ru/imgpreview?key=54a7ff2cf7b50c22&amp;mb=imgdb_preview_1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22" name="Picture 2" descr="http://hotelprime.ru/wp-content/uploads/gostinica-mayak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28604"/>
            <a:ext cx="3571900" cy="2357454"/>
          </a:xfrm>
          <a:prstGeom prst="rect">
            <a:avLst/>
          </a:prstGeom>
          <a:ln w="889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4" name="Picture 4" descr="http://www.trud7.md/uploads/potrebiteli/sauna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214422"/>
            <a:ext cx="3292359" cy="2260409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6" name="Picture 6" descr="http://user.vse42.ru/files/P_S1280x920q80/Wnone/ui-52afca59354f37.2762875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500438"/>
            <a:ext cx="3677503" cy="264320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8" name="Picture 8" descr="http://banyasvoimirukami.ru/img/sau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500438"/>
            <a:ext cx="3695700" cy="2619375"/>
          </a:xfrm>
          <a:prstGeom prst="rect">
            <a:avLst/>
          </a:prstGeom>
          <a:ln w="889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34" name="Picture 14" descr="http://www.drovarub.ru/images/drova_skla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642918"/>
            <a:ext cx="2844291" cy="2500330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Autofit/>
          </a:bodyPr>
          <a:lstStyle/>
          <a:p>
            <a:r>
              <a:rPr lang="ru-RU" sz="9600" i="1" dirty="0"/>
              <a:t>Сауна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0" name="Picture 14" descr="http://ask-like.ru/uploads/posts/2013-03/1363260519_22c40c6f11ac0dc94ddb1b997d37b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28670"/>
          </a:xfrm>
        </p:spPr>
        <p:txBody>
          <a:bodyPr>
            <a:noAutofit/>
          </a:bodyPr>
          <a:lstStyle/>
          <a:p>
            <a:r>
              <a:rPr lang="ru-RU" sz="8000" i="1" dirty="0"/>
              <a:t>Бассейн</a:t>
            </a:r>
          </a:p>
        </p:txBody>
      </p:sp>
      <p:pic>
        <p:nvPicPr>
          <p:cNvPr id="24578" name="Picture 2" descr="http://hotels.primes.tmweb.ru/uploads/editor/2c4b3649d44db759eca07b588bf59665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714876" y="1000108"/>
            <a:ext cx="3984731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4" descr="http://www.bulgarturist.ru/i_pic/sanatorii/image_resize2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357158" y="1500174"/>
            <a:ext cx="4286280" cy="279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2" name="Picture 6" descr="http://www.303793.ru/img/ural/foto/do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857628"/>
            <a:ext cx="3429023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4" name="Picture 8" descr="http://www.pokurortam.ru/userfiles/gallery/03241519101613_sanatorii-yakti-kyl-bashkiriya-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714752"/>
            <a:ext cx="3290758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42908" y="928670"/>
            <a:ext cx="9144000" cy="500066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 </a:t>
            </a:r>
            <a:r>
              <a:rPr lang="ru-RU" sz="5900" i="1" dirty="0">
                <a:solidFill>
                  <a:schemeClr val="tx1"/>
                </a:solidFill>
              </a:rPr>
              <a:t>одно из любимых мест отдыхающих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4" name="Picture 18" descr="https://awesomewallpaper.files.wordpress.com/2013/06/s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706" name="Picture 10" descr="http://republika-travel.ru/wp-content/uploads/2015/07/78f6f480be62b5571e3c7ab62813fb7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715008" y="571480"/>
            <a:ext cx="2628919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08" name="Picture 12" descr="http://rezeptik.ru/wp-content/uploads/2015/10/2015-10-28_163525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215074" y="2071678"/>
            <a:ext cx="2534897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10" name="Picture 14" descr="http://mygazeta.com/i/2012/12/58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42910" y="2500306"/>
            <a:ext cx="2500330" cy="1761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12" name="Picture 16" descr="http://calipso-adv.ru/images/1191866560_avstr_gor3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285720" y="642918"/>
            <a:ext cx="2524143" cy="1893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02" name="Picture 6" descr="http://cartman.tv/img_154702_650.jpe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2857488" y="785794"/>
            <a:ext cx="2677271" cy="1779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66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16" name="Picture 20" descr="http://ski-bannoe.ru/sites/ski-bannoe.ru/files/Resize-of-Ivan_1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3286116" y="2571744"/>
            <a:ext cx="2857520" cy="2143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18" name="Picture 22" descr="http://pbkuban.ru/_sh/00/25.jp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5929322" y="3929066"/>
            <a:ext cx="2924031" cy="1927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20" name="Picture 24" descr="http://designfire.ru/wp-content/uploads/2013/06/paintball2.jp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500034" y="4214818"/>
            <a:ext cx="2747721" cy="1984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722" name="Picture 26" descr="http://www.rizhik.ru/images/stories/uslugi/luchno-arbaletnyi-tir-robin-gud/647155.jp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/>
          <a:stretch>
            <a:fillRect/>
          </a:stretch>
        </p:blipFill>
        <p:spPr bwMode="auto">
          <a:xfrm>
            <a:off x="3357554" y="4286256"/>
            <a:ext cx="2928958" cy="1791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72206"/>
            <a:ext cx="9144000" cy="642942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Экологически чистая местность с мягким климатом, окруженная живописными горами и изумительными по своей красоте лесами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0"/>
            <a:ext cx="8858280" cy="500066"/>
          </a:xfrm>
        </p:spPr>
        <p:txBody>
          <a:bodyPr>
            <a:noAutofit/>
          </a:bodyPr>
          <a:lstStyle/>
          <a:p>
            <a:pPr algn="l"/>
            <a:br>
              <a:rPr lang="ru-RU" sz="6600" i="1" dirty="0"/>
            </a:br>
            <a:r>
              <a:rPr lang="ru-RU" sz="4000" i="1" dirty="0"/>
              <a:t>Горнолыжный центр. Курорт«Банное»</a:t>
            </a:r>
            <a:br>
              <a:rPr lang="ru-RU" sz="6600" b="1" dirty="0"/>
            </a:br>
            <a:br>
              <a:rPr lang="ru-RU" sz="4800" dirty="0"/>
            </a:br>
            <a:endParaRPr lang="ru-RU" sz="4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4" name="Picture 16" descr="http://www.anypics.ru/large/201210/8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"/>
            <a:ext cx="8858280" cy="857232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8000" i="1" dirty="0"/>
              <a:t>Экскурсии</a:t>
            </a:r>
            <a:br>
              <a:rPr lang="ru-RU" dirty="0"/>
            </a:br>
            <a:endParaRPr lang="ru-RU" dirty="0"/>
          </a:p>
        </p:txBody>
      </p:sp>
      <p:pic>
        <p:nvPicPr>
          <p:cNvPr id="32770" name="Picture 2" descr="http://go3.imgsmail.ru/imgpreview?key=527a634e3a16b76b&amp;mb=imgdb_preview_7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2643206" cy="1604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2" name="Picture 4" descr="http://www.pandia.ru/text/77/481/images/image010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285860"/>
            <a:ext cx="2493027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4" name="Picture 6" descr="http://free2ride.ru/static/upload/business/vHn65iiOZAcbXBu6Yks785LFNrDIAdr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357430"/>
            <a:ext cx="2889627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6" name="Picture 8" descr="http://strana.ru/media/images/uploaded/gallery_promo209062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3357562"/>
            <a:ext cx="2957533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8" name="Picture 10" descr="http://artandpic.ru/wp-content/uploads/2014/03/turpoho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714884"/>
            <a:ext cx="2786082" cy="1946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82" name="Picture 14" descr="http://umtel.ru/assets/images/gorki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4714884"/>
            <a:ext cx="2857520" cy="1906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6" y="1071546"/>
            <a:ext cx="3857652" cy="4071966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sz="2600" i="1" dirty="0">
                <a:solidFill>
                  <a:schemeClr val="tx1"/>
                </a:solidFill>
              </a:rPr>
              <a:t>Историко-археологический центр «</a:t>
            </a:r>
            <a:r>
              <a:rPr lang="ru-RU" sz="2600" i="1" dirty="0" err="1">
                <a:solidFill>
                  <a:schemeClr val="tx1"/>
                </a:solidFill>
              </a:rPr>
              <a:t>Аркаим</a:t>
            </a:r>
            <a:r>
              <a:rPr lang="ru-RU" sz="2600" i="1" dirty="0">
                <a:solidFill>
                  <a:schemeClr val="tx1"/>
                </a:solidFill>
              </a:rPr>
              <a:t>»</a:t>
            </a:r>
          </a:p>
          <a:p>
            <a:pPr>
              <a:buFont typeface="Wingdings" pitchFamily="2" charset="2"/>
              <a:buChar char="q"/>
            </a:pPr>
            <a:r>
              <a:rPr lang="ru-RU" sz="2600" i="1" dirty="0">
                <a:solidFill>
                  <a:schemeClr val="tx1"/>
                </a:solidFill>
              </a:rPr>
              <a:t>Дом-музей героя Советского Союза генерала </a:t>
            </a:r>
            <a:r>
              <a:rPr lang="ru-RU" sz="2600" i="1" dirty="0" err="1">
                <a:solidFill>
                  <a:schemeClr val="tx1"/>
                </a:solidFill>
              </a:rPr>
              <a:t>Кусимова</a:t>
            </a:r>
            <a:r>
              <a:rPr lang="ru-RU" sz="2600" i="1" dirty="0">
                <a:solidFill>
                  <a:schemeClr val="tx1"/>
                </a:solidFill>
              </a:rPr>
              <a:t> Т.Т.</a:t>
            </a:r>
          </a:p>
          <a:p>
            <a:pPr>
              <a:buFont typeface="Wingdings" pitchFamily="2" charset="2"/>
              <a:buChar char="q"/>
            </a:pPr>
            <a:r>
              <a:rPr lang="ru-RU" sz="2600" i="1" dirty="0">
                <a:solidFill>
                  <a:schemeClr val="tx1"/>
                </a:solidFill>
              </a:rPr>
              <a:t>Горнолыжный комплекс «Абзаково»</a:t>
            </a:r>
          </a:p>
          <a:p>
            <a:pPr>
              <a:buFont typeface="Wingdings" pitchFamily="2" charset="2"/>
              <a:buChar char="q"/>
            </a:pPr>
            <a:r>
              <a:rPr lang="ru-RU" sz="2600" i="1" dirty="0">
                <a:solidFill>
                  <a:schemeClr val="tx1"/>
                </a:solidFill>
              </a:rPr>
              <a:t>«Магнитогорск — город металлургов»</a:t>
            </a:r>
          </a:p>
          <a:p>
            <a:pPr>
              <a:buFont typeface="Wingdings" pitchFamily="2" charset="2"/>
              <a:buChar char="q"/>
            </a:pPr>
            <a:r>
              <a:rPr lang="ru-RU" sz="2600" i="1" dirty="0">
                <a:solidFill>
                  <a:schemeClr val="tx1"/>
                </a:solidFill>
              </a:rPr>
              <a:t>Пешеходные прогулки</a:t>
            </a:r>
          </a:p>
          <a:p>
            <a:pPr>
              <a:buFont typeface="Wingdings" pitchFamily="2" charset="2"/>
              <a:buChar char="q"/>
            </a:pPr>
            <a:r>
              <a:rPr lang="ru-RU" sz="2600" i="1" dirty="0">
                <a:solidFill>
                  <a:schemeClr val="tx1"/>
                </a:solidFill>
              </a:rPr>
              <a:t>Аквапарк «Водопад чудес»</a:t>
            </a:r>
          </a:p>
          <a:p>
            <a:endParaRPr lang="ru-RU" i="1" dirty="0"/>
          </a:p>
          <a:p>
            <a:pPr>
              <a:buFont typeface="Wingdings" pitchFamily="2" charset="2"/>
              <a:buChar char="q"/>
            </a:pPr>
            <a:endParaRPr lang="ru-RU" i="1" dirty="0"/>
          </a:p>
          <a:p>
            <a:pPr>
              <a:buFont typeface="Wingdings" pitchFamily="2" charset="2"/>
              <a:buChar char="q"/>
            </a:pPr>
            <a:endParaRPr lang="ru-RU" i="1" dirty="0"/>
          </a:p>
          <a:p>
            <a:endParaRPr lang="ru-RU" i="1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2" name="Picture 18" descr="http://player.myshared.ru/1016207/data/images/img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748" name="Picture 4" descr="http://u96.ucoz.ru/_pu/0/86118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314327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0" name="Picture 6" descr="http://fotoham.ru/img/picture/Dec/21/87bdf19c13bec3fbe6c597e89b1e3414/mini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857232"/>
            <a:ext cx="3143272" cy="2289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2" name="Picture 8" descr="http://bash-stan.ru/wp-content/uploads/2012/07/14-300x1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214422"/>
            <a:ext cx="285750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4" name="Picture 10" descr="http://ant-ufa.com/wp-content/uploads/2012/07/IMG_0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357562"/>
            <a:ext cx="3526241" cy="2352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85AD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6" name="Picture 12" descr="http://ant-ufa.com/wp-content/uploads/2013/05/IMG_50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2928934"/>
            <a:ext cx="3097947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8" name="Picture 14" descr="http://webmandry.com/images/stories/2013/06/018-kulj/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3429000"/>
            <a:ext cx="2857519" cy="2274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60" name="Picture 16" descr="http://webmandry.com/images/stories/2014/06/986/00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4786322"/>
            <a:ext cx="3470895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285884"/>
          </a:xfrm>
        </p:spPr>
        <p:txBody>
          <a:bodyPr>
            <a:noAutofit/>
          </a:bodyPr>
          <a:lstStyle/>
          <a:p>
            <a:r>
              <a:rPr lang="ru-RU" sz="3200" dirty="0"/>
              <a:t>Можно взобраться на знаменитые в округе скалы и горы, посмотреть на водопады и озера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graphics.in.ua/cat/PSD.Book.Template.3780x2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00108"/>
            <a:ext cx="3743324" cy="4857784"/>
          </a:xfrm>
        </p:spPr>
        <p:txBody>
          <a:bodyPr/>
          <a:lstStyle/>
          <a:p>
            <a:r>
              <a:rPr lang="ru-RU" i="1" dirty="0"/>
              <a:t>ООО «Курортно-Сервисный Центр»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571480"/>
            <a:ext cx="2643206" cy="3714776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456440 Челябинская обл. </a:t>
            </a:r>
          </a:p>
          <a:p>
            <a:r>
              <a:rPr lang="ru-RU" b="1" i="1" dirty="0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г. Чебаркуль, ул. Крылова, д.4 </a:t>
            </a:r>
            <a:r>
              <a:rPr lang="ru-RU" b="1" i="1" dirty="0" err="1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оф</a:t>
            </a:r>
            <a:r>
              <a:rPr lang="ru-RU" b="1" i="1" dirty="0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33</a:t>
            </a:r>
            <a:br>
              <a:rPr lang="ru-RU" b="1" i="1" dirty="0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b="1" i="1" dirty="0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Телефоны: 8-(351)-686-00-70, 8-912-317-27-68</a:t>
            </a:r>
            <a:br>
              <a:rPr lang="ru-RU" b="1" i="1" dirty="0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b="1" i="1" dirty="0" err="1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E-mail</a:t>
            </a:r>
            <a:r>
              <a:rPr lang="ru-RU" b="1" i="1" dirty="0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ksz-88@bk.ru, сайт: ksz-88.ru, </a:t>
            </a:r>
            <a:br>
              <a:rPr lang="ru-RU" b="1" i="1" dirty="0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b="1" i="1" dirty="0">
                <a:solidFill>
                  <a:schemeClr val="tx1"/>
                </a:solidFill>
                <a:latin typeface="Georgia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С уважением КС Центр</a:t>
            </a:r>
            <a:endParaRPr lang="ru-RU" dirty="0">
              <a:solidFill>
                <a:schemeClr val="tx1"/>
              </a:solidFill>
              <a:latin typeface="Georgi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14" descr="http://borilla.ru/obs/38/fon_cvety_svetlyy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38" name="Picture 2" descr="KONICA MINOLTA DIGITAL CAMERA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857620" y="1000108"/>
            <a:ext cx="2143140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Vid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357430"/>
            <a:ext cx="2143140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2" name="Picture 6" descr="Proc_09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714744" y="3571876"/>
            <a:ext cx="2000264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4" name="Picture 8" descr="Proc_10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429388" y="500042"/>
            <a:ext cx="2214588" cy="2214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6" name="Picture 10" descr="Proc_11"/>
          <p:cNvPicPr>
            <a:picLocks noChangeAspect="1" noChangeArrowheads="1"/>
          </p:cNvPicPr>
          <p:nvPr/>
        </p:nvPicPr>
        <p:blipFill>
          <a:blip r:embed="rId7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000892" y="3714752"/>
            <a:ext cx="2000254" cy="2000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8" name="Picture 12" descr="Proc_28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5500694" y="4714884"/>
            <a:ext cx="1928816" cy="192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428736"/>
            <a:ext cx="3857652" cy="5214974"/>
          </a:xfrm>
        </p:spPr>
        <p:txBody>
          <a:bodyPr>
            <a:normAutofit fontScale="3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sz="4900" i="1" dirty="0" err="1">
                <a:solidFill>
                  <a:schemeClr val="tx1"/>
                </a:solidFill>
              </a:rPr>
              <a:t>илово-сапропелевая</a:t>
            </a:r>
            <a:r>
              <a:rPr lang="ru-RU" sz="4900" i="1" dirty="0">
                <a:solidFill>
                  <a:schemeClr val="tx1"/>
                </a:solidFill>
              </a:rPr>
              <a:t> грязь</a:t>
            </a:r>
          </a:p>
          <a:p>
            <a:pPr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Вид на обширную водную гладь, леса, горы</a:t>
            </a:r>
          </a:p>
          <a:p>
            <a:pPr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Водолечение</a:t>
            </a:r>
          </a:p>
          <a:p>
            <a:pPr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ванны для приема хвойных, морских, хвойно-жемчужных ванн.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микроволновая терапия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 err="1">
                <a:solidFill>
                  <a:schemeClr val="tx1"/>
                </a:solidFill>
              </a:rPr>
              <a:t>магниотерапия</a:t>
            </a:r>
            <a:endParaRPr lang="ru-RU" sz="4900" i="1" dirty="0">
              <a:solidFill>
                <a:schemeClr val="tx1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 err="1">
                <a:solidFill>
                  <a:schemeClr val="tx1"/>
                </a:solidFill>
              </a:rPr>
              <a:t>Амплимпульс</a:t>
            </a:r>
            <a:endParaRPr lang="ru-RU" sz="4900" i="1" dirty="0">
              <a:solidFill>
                <a:schemeClr val="tx1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Франклинизация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 дарсонвализация электрофорез лекарственных веществ и лечебной грязи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 кварцево-ультрафиолетовое облучение, лазер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 светолечение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 электросон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 аппарат </a:t>
            </a:r>
            <a:r>
              <a:rPr lang="ru-RU" sz="4900" i="1" dirty="0" err="1">
                <a:solidFill>
                  <a:schemeClr val="tx1"/>
                </a:solidFill>
              </a:rPr>
              <a:t>Андро-Гин</a:t>
            </a:r>
            <a:endParaRPr lang="ru-RU" sz="4900" i="1" dirty="0">
              <a:solidFill>
                <a:schemeClr val="tx1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>
                <a:solidFill>
                  <a:schemeClr val="tx1"/>
                </a:solidFill>
              </a:rPr>
              <a:t>сухие углекислые ванны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 err="1">
                <a:solidFill>
                  <a:schemeClr val="tx1"/>
                </a:solidFill>
              </a:rPr>
              <a:t>Спелеокамера</a:t>
            </a:r>
            <a:endParaRPr lang="ru-RU" sz="4900" i="1" dirty="0">
              <a:solidFill>
                <a:schemeClr val="tx1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4900" i="1" dirty="0" err="1">
                <a:solidFill>
                  <a:schemeClr val="tx1"/>
                </a:solidFill>
              </a:rPr>
              <a:t>фитобар</a:t>
            </a:r>
            <a:endParaRPr lang="ru-RU" sz="4900" i="1" dirty="0">
              <a:solidFill>
                <a:schemeClr val="tx1"/>
              </a:solidFill>
            </a:endParaRPr>
          </a:p>
          <a:p>
            <a:pPr fontAlgn="base"/>
            <a:r>
              <a:rPr lang="ru-RU" sz="4900" dirty="0">
                <a:solidFill>
                  <a:schemeClr val="tx1"/>
                </a:solidFill>
              </a:rPr>
              <a:t> </a:t>
            </a:r>
          </a:p>
          <a:p>
            <a:pPr>
              <a:buFont typeface="Wingdings" pitchFamily="2" charset="2"/>
              <a:buChar char="ü"/>
            </a:pP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57166"/>
            <a:ext cx="9144000" cy="1071570"/>
          </a:xfrm>
        </p:spPr>
        <p:txBody>
          <a:bodyPr>
            <a:normAutofit fontScale="90000"/>
          </a:bodyPr>
          <a:lstStyle/>
          <a:p>
            <a:r>
              <a:rPr lang="ru-RU" i="1" cap="all" dirty="0">
                <a:cs typeface="Aharoni" pitchFamily="2" charset="-79"/>
              </a:rPr>
              <a:t>ОСНОВНОЙ ПРИРОДНЫЙ ФАКТОР ЗДРАВНИЦЫ</a:t>
            </a:r>
            <a:br>
              <a:rPr lang="ru-RU" cap="all" dirty="0"/>
            </a:b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://99px.ru/sstorage/56/2012/06/image_562906122012222913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2" name="Picture 2" descr="http://www.skalpil.ru/uploads/posts/2013-10/thumbs/1381869336_vospalenie-sustavov-lechenie-narodnyimi-sredstvami-460x30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57158" y="1071546"/>
            <a:ext cx="2381250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364" name="Picture 4" descr="http://www.syl.ru/misc/i/ai/144419/42708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500298" y="2214554"/>
            <a:ext cx="2786082" cy="2150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366" name="Picture 6" descr="http://glasweb.com/wp-content/uploads/2012/11/INTO_SANA_UROLOGIYA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71472" y="4000504"/>
            <a:ext cx="2928926" cy="2343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500173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i="1" cap="all" dirty="0"/>
              <a:t>КУРОРТНО-ЛЕЧЕБНАЯ СПЕЦИАЛИЗАЦИЯ САНАТОРИЯ «ЯКТЫ-КУЛЬ»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643050"/>
            <a:ext cx="4071966" cy="5072098"/>
          </a:xfrm>
        </p:spPr>
        <p:txBody>
          <a:bodyPr>
            <a:normAutofit fontScale="70000" lnSpcReduction="20000"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3400" i="1" dirty="0">
                <a:solidFill>
                  <a:srgbClr val="FF0000"/>
                </a:solidFill>
              </a:rPr>
              <a:t>костно-мышечная система и соединительные ткани;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3400" i="1" dirty="0">
                <a:solidFill>
                  <a:srgbClr val="FF0000"/>
                </a:solidFill>
              </a:rPr>
              <a:t>мочеполовая система (почки и мочевыводящие пути);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3400" i="1" dirty="0">
                <a:solidFill>
                  <a:srgbClr val="FF0000"/>
                </a:solidFill>
              </a:rPr>
              <a:t>гинекология и урология;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3400" i="1" dirty="0">
                <a:solidFill>
                  <a:srgbClr val="FF0000"/>
                </a:solidFill>
              </a:rPr>
              <a:t>женское и мужское бесплодие;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3400" i="1" dirty="0">
                <a:solidFill>
                  <a:srgbClr val="FF0000"/>
                </a:solidFill>
              </a:rPr>
              <a:t>нервная система;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3400" i="1" dirty="0">
                <a:solidFill>
                  <a:srgbClr val="FF0000"/>
                </a:solidFill>
              </a:rPr>
              <a:t>органы дыхания;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3400" i="1" dirty="0">
                <a:solidFill>
                  <a:srgbClr val="FF0000"/>
                </a:solidFill>
              </a:rPr>
              <a:t>система кровообращения;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3400" i="1" dirty="0">
                <a:solidFill>
                  <a:srgbClr val="FF0000"/>
                </a:solidFill>
              </a:rPr>
              <a:t>оздоровительные программы.</a:t>
            </a:r>
          </a:p>
          <a:p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://go1.imgsmail.ru/imgpreview?key=9f5c45744a86388&amp;mb=imgdb_preview_8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Autofit/>
          </a:bodyPr>
          <a:lstStyle/>
          <a:p>
            <a:r>
              <a:rPr lang="ru-RU" sz="7200" i="1" dirty="0"/>
              <a:t>Перечень процедур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00108"/>
            <a:ext cx="4495800" cy="5715040"/>
          </a:xfrm>
        </p:spPr>
        <p:txBody>
          <a:bodyPr>
            <a:normAutofit fontScale="55000" lnSpcReduction="20000"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i="1" dirty="0"/>
              <a:t>Прием врача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Грязевые аппликации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Грязевые компрессы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 err="1"/>
              <a:t>Гальваногрязь</a:t>
            </a:r>
            <a:endParaRPr lang="ru-RU" i="1" dirty="0"/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Вагинальные тампоны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Ректальные тампоны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Радоновые ванны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Хвойные ванны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Хвойно-жемчужные ванны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Морские ванны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Скипидарные ванны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Жемчужные ванны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 err="1"/>
              <a:t>Йодобромные</a:t>
            </a:r>
            <a:r>
              <a:rPr lang="ru-RU" i="1" dirty="0"/>
              <a:t> ванны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Воздушно-радоновые ванны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Радоновые гинекологические орошения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Циркулярный душ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Каскадный душ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Душ </a:t>
            </a:r>
            <a:r>
              <a:rPr lang="ru-RU" i="1" dirty="0" err="1"/>
              <a:t>Шарко</a:t>
            </a:r>
            <a:endParaRPr lang="ru-RU" i="1" dirty="0"/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Ультразвуковая терапия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Ультравысокочастотная терапия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7686" y="1000108"/>
            <a:ext cx="4786314" cy="5715040"/>
          </a:xfrm>
        </p:spPr>
        <p:txBody>
          <a:bodyPr>
            <a:normAutofit fontScale="55000" lnSpcReduction="20000"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i="1" dirty="0" err="1"/>
              <a:t>Магнитотерапия</a:t>
            </a:r>
            <a:endParaRPr lang="ru-RU" i="1" dirty="0"/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Ультрафиолетовое излучение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Лазерное излучение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Короткий ультрафиолетовый облучатель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Дециметровая волновая терапия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Электросон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Ручной массаж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Гинекологический массаж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 err="1"/>
              <a:t>Фитотерапия</a:t>
            </a:r>
            <a:endParaRPr lang="ru-RU" i="1" dirty="0"/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Лечебная физкультура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Лечебное плавание в бассейне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 err="1"/>
              <a:t>Спелеотерапия</a:t>
            </a:r>
            <a:endParaRPr lang="ru-RU" i="1" dirty="0"/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Восходящий душ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Ингаляция с настоями трав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Электрофорез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 err="1"/>
              <a:t>Диадинамотерапия</a:t>
            </a:r>
            <a:endParaRPr lang="ru-RU" i="1" dirty="0"/>
          </a:p>
          <a:p>
            <a:pPr fontAlgn="base">
              <a:buFont typeface="Wingdings" pitchFamily="2" charset="2"/>
              <a:buChar char="ü"/>
            </a:pPr>
            <a:r>
              <a:rPr lang="ru-RU" i="1" dirty="0" err="1"/>
              <a:t>Амплипульстерапия</a:t>
            </a:r>
            <a:endParaRPr lang="ru-RU" i="1" dirty="0"/>
          </a:p>
          <a:p>
            <a:pPr fontAlgn="base">
              <a:buFont typeface="Wingdings" pitchFamily="2" charset="2"/>
              <a:buChar char="ü"/>
            </a:pPr>
            <a:r>
              <a:rPr lang="ru-RU" i="1" dirty="0" err="1"/>
              <a:t>Интерференцтерапия</a:t>
            </a:r>
            <a:endParaRPr lang="ru-RU" i="1" dirty="0"/>
          </a:p>
          <a:p>
            <a:pPr fontAlgn="base">
              <a:buFont typeface="Wingdings" pitchFamily="2" charset="2"/>
              <a:buChar char="ü"/>
            </a:pPr>
            <a:r>
              <a:rPr lang="ru-RU" i="1" dirty="0" err="1"/>
              <a:t>Интерференцтерапия</a:t>
            </a:r>
            <a:endParaRPr lang="ru-RU" i="1" dirty="0"/>
          </a:p>
          <a:p>
            <a:pPr fontAlgn="base">
              <a:buFont typeface="Wingdings" pitchFamily="2" charset="2"/>
              <a:buChar char="ü"/>
            </a:pPr>
            <a:r>
              <a:rPr lang="ru-RU" i="1" dirty="0"/>
              <a:t>Дарсонвализация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http://fotoshops.org/uploads/taginator/Oct-2012/otkrytki-i-ramki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00108"/>
          </a:xfrm>
        </p:spPr>
        <p:txBody>
          <a:bodyPr>
            <a:normAutofit fontScale="90000"/>
          </a:bodyPr>
          <a:lstStyle/>
          <a:p>
            <a:r>
              <a:rPr lang="ru-RU" sz="6700" i="1" dirty="0"/>
              <a:t>Диагностика заболеваний</a:t>
            </a:r>
            <a:br>
              <a:rPr lang="ru-RU" i="1" dirty="0"/>
            </a:br>
            <a:endParaRPr lang="ru-RU" i="1" dirty="0"/>
          </a:p>
        </p:txBody>
      </p:sp>
      <p:pic>
        <p:nvPicPr>
          <p:cNvPr id="17410" name="Picture 2" descr="http://hotels.primes.tmweb.ru/uploads/editor/65289b474b10d58e2498e2c91340b42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28596" y="1071546"/>
            <a:ext cx="4069931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2" name="Picture 4" descr="http://legko-i6.ru/upload/video/thumbs/medium/c/4/d/c4d1f3d57e5de7e16f3fc94ba8115b19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643438" y="857232"/>
            <a:ext cx="393700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4" name="Picture 6" descr="http://trioda.ru/wp-content/uploads/2013/07/uzi-400x250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2571736" y="3500438"/>
            <a:ext cx="3810000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357826"/>
            <a:ext cx="9144000" cy="1214446"/>
          </a:xfrm>
        </p:spPr>
        <p:txBody>
          <a:bodyPr>
            <a:normAutofit fontScale="55000" lnSpcReduction="20000"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Лечебно – диагностическое отделение состоит из клинико-биохимической лаборатории, кабинетов УЗИ и функциональной диагностики. Проводятся следующие виды исследования: клиническая и биохимическая лабораторная диагностика, ЭКГ, </a:t>
            </a:r>
            <a:r>
              <a:rPr lang="ru-RU" i="1" dirty="0" err="1">
                <a:solidFill>
                  <a:schemeClr val="tx1"/>
                </a:solidFill>
              </a:rPr>
              <a:t>Реовазография</a:t>
            </a:r>
            <a:r>
              <a:rPr lang="ru-RU" i="1" dirty="0">
                <a:solidFill>
                  <a:schemeClr val="tx1"/>
                </a:solidFill>
              </a:rPr>
              <a:t>, </a:t>
            </a:r>
            <a:r>
              <a:rPr lang="ru-RU" i="1" dirty="0" err="1">
                <a:solidFill>
                  <a:schemeClr val="tx1"/>
                </a:solidFill>
              </a:rPr>
              <a:t>Реоэнцефалография</a:t>
            </a:r>
            <a:r>
              <a:rPr lang="ru-RU" i="1" dirty="0">
                <a:solidFill>
                  <a:schemeClr val="tx1"/>
                </a:solidFill>
              </a:rPr>
              <a:t>, УЗИ органов брюшной полости, органов малого таза, молочной железы.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 descr="http://cdn01.wallconvert.com/_media/wallpapers_1920x1200/1/1/hot-air-ballons-over-cosmos-flowers-7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2853"/>
            <a:ext cx="9144000" cy="357189"/>
          </a:xfrm>
        </p:spPr>
        <p:txBody>
          <a:bodyPr>
            <a:noAutofit/>
          </a:bodyPr>
          <a:lstStyle/>
          <a:p>
            <a:br>
              <a:rPr lang="ru-RU" sz="3600" i="1" dirty="0"/>
            </a:br>
            <a:br>
              <a:rPr lang="ru-RU" sz="3600" i="1" dirty="0"/>
            </a:br>
            <a:r>
              <a:rPr lang="ru-RU" sz="3600" i="1" dirty="0"/>
              <a:t>Лечение гинекологических и урологических заболеваний</a:t>
            </a:r>
            <a:br>
              <a:rPr lang="ru-RU" sz="3600" i="1" dirty="0"/>
            </a:br>
            <a:endParaRPr lang="ru-RU" sz="3600" i="1" dirty="0"/>
          </a:p>
        </p:txBody>
      </p:sp>
      <p:pic>
        <p:nvPicPr>
          <p:cNvPr id="18434" name="Picture 2" descr="http://www.sunturs.ru/wp-content/uploads/balneologicheskie-kurorty-kryma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3714776" cy="2307274"/>
          </a:xfrm>
          <a:prstGeom prst="rect">
            <a:avLst/>
          </a:prstGeom>
          <a:ln w="38100" cap="sq">
            <a:solidFill>
              <a:srgbClr val="FF66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http://go3.imgsmail.ru/imgpreview?key=426b46bf1a1872bf&amp;mb=imgdb_preview_1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928934"/>
            <a:ext cx="4152866" cy="2357454"/>
          </a:xfrm>
          <a:prstGeom prst="rect">
            <a:avLst/>
          </a:prstGeom>
          <a:ln w="38100" cap="sq">
            <a:solidFill>
              <a:srgbClr val="FF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8" name="Picture 6" descr="http://s.svitmam.ua/post_desc_photo/0/0/52/528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4214818"/>
            <a:ext cx="3857652" cy="2461183"/>
          </a:xfrm>
          <a:prstGeom prst="rect">
            <a:avLst/>
          </a:prstGeom>
          <a:ln w="38100" cap="sq">
            <a:solidFill>
              <a:srgbClr val="66FF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4000528" cy="3500462"/>
          </a:xfrm>
        </p:spPr>
        <p:txBody>
          <a:bodyPr>
            <a:normAutofit fontScale="85000" lnSpcReduction="20000"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2800" i="1" dirty="0">
                <a:solidFill>
                  <a:schemeClr val="tx1"/>
                </a:solidFill>
              </a:rPr>
              <a:t>Души (циркулярный, каскадный, </a:t>
            </a:r>
            <a:r>
              <a:rPr lang="ru-RU" sz="2800" i="1" dirty="0" err="1">
                <a:solidFill>
                  <a:schemeClr val="tx1"/>
                </a:solidFill>
              </a:rPr>
              <a:t>Шарко</a:t>
            </a:r>
            <a:r>
              <a:rPr lang="ru-RU" sz="2800" i="1" dirty="0">
                <a:solidFill>
                  <a:schemeClr val="tx1"/>
                </a:solidFill>
              </a:rPr>
              <a:t>, восходящий, подводный душ-массаж);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800" i="1" dirty="0">
                <a:solidFill>
                  <a:schemeClr val="tx1"/>
                </a:solidFill>
              </a:rPr>
              <a:t>Физиотерапия;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800" i="1" dirty="0">
                <a:solidFill>
                  <a:schemeClr val="tx1"/>
                </a:solidFill>
              </a:rPr>
              <a:t>Массаж (классический, гинекологический);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800" i="1" dirty="0" err="1">
                <a:solidFill>
                  <a:schemeClr val="tx1"/>
                </a:solidFill>
              </a:rPr>
              <a:t>Фитотерапия</a:t>
            </a:r>
            <a:r>
              <a:rPr lang="ru-RU" sz="2800" i="1" dirty="0">
                <a:solidFill>
                  <a:schemeClr val="tx1"/>
                </a:solidFill>
              </a:rPr>
              <a:t>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800" i="1" dirty="0">
                <a:solidFill>
                  <a:schemeClr val="tx1"/>
                </a:solidFill>
              </a:rPr>
              <a:t>Лечебная гимнастика;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800" i="1" dirty="0">
                <a:solidFill>
                  <a:schemeClr val="tx1"/>
                </a:solidFill>
              </a:rPr>
              <a:t>Тренажерный зал</a:t>
            </a:r>
            <a:r>
              <a:rPr lang="ru-RU" i="1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0lik.ru/uploads/posts/2008-04/1208011302_0lik.ru_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57232"/>
          </a:xfrm>
        </p:spPr>
        <p:txBody>
          <a:bodyPr>
            <a:noAutofit/>
          </a:bodyPr>
          <a:lstStyle/>
          <a:p>
            <a:r>
              <a:rPr lang="ru-RU" sz="6600" i="1" dirty="0"/>
              <a:t>СПА терапия</a:t>
            </a:r>
            <a:endParaRPr lang="ru-RU" sz="6600" dirty="0"/>
          </a:p>
        </p:txBody>
      </p:sp>
      <p:pic>
        <p:nvPicPr>
          <p:cNvPr id="1026" name="Picture 2" descr="Proc_08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715008" y="963913"/>
            <a:ext cx="2357454" cy="2465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http://medikoskolomna.ru/img/4_/jp/4_jpg_1407823555.jpg$i$min$350$256$cc$$.jpe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785918" y="4214818"/>
            <a:ext cx="333375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://b3.j5g.ru/image_1407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2857488" y="928670"/>
            <a:ext cx="2595564" cy="2595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://www.13min.ru/wp-content/uploads/2012/07/Zhiznennaja-sila-ci-600x300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5572132" y="4147142"/>
            <a:ext cx="3429024" cy="252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000108"/>
            <a:ext cx="4643470" cy="4638692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ru-RU" b="1" i="1" dirty="0">
                <a:solidFill>
                  <a:schemeClr val="tx1"/>
                </a:solidFill>
              </a:rPr>
              <a:t>Сухая сауна</a:t>
            </a:r>
          </a:p>
          <a:p>
            <a:pPr fontAlgn="base"/>
            <a:r>
              <a:rPr lang="ru-RU" b="1" i="1" dirty="0">
                <a:solidFill>
                  <a:schemeClr val="tx1"/>
                </a:solidFill>
              </a:rPr>
              <a:t>Всего 10 программ «</a:t>
            </a:r>
            <a:r>
              <a:rPr lang="ru-RU" b="1" i="1" dirty="0" err="1">
                <a:solidFill>
                  <a:schemeClr val="tx1"/>
                </a:solidFill>
              </a:rPr>
              <a:t>Альфа-Спа</a:t>
            </a:r>
            <a:r>
              <a:rPr lang="ru-RU" b="1" i="1" dirty="0">
                <a:solidFill>
                  <a:schemeClr val="tx1"/>
                </a:solidFill>
              </a:rPr>
              <a:t>»:</a:t>
            </a:r>
            <a:endParaRPr lang="ru-RU" i="1" dirty="0">
              <a:solidFill>
                <a:schemeClr val="tx1"/>
              </a:solidFill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Релаксация;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Снятие стрессовых состояний;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Похудание;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Сон;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Уход за кожей;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Фитнес;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Прекращение курения;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Чувственность/ романтика;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Созидание;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Энергия.</a:t>
            </a:r>
          </a:p>
          <a:p>
            <a:pPr fontAlgn="base">
              <a:buFont typeface="Wingdings" pitchFamily="2" charset="2"/>
              <a:buChar char="ü"/>
            </a:pPr>
            <a:r>
              <a:rPr lang="ru-RU" i="1" dirty="0">
                <a:solidFill>
                  <a:schemeClr val="tx1"/>
                </a:solidFill>
              </a:rPr>
              <a:t>Работает стереосистема — прослушивание </a:t>
            </a:r>
            <a:r>
              <a:rPr lang="ru-RU" i="1" dirty="0" err="1">
                <a:solidFill>
                  <a:schemeClr val="tx1"/>
                </a:solidFill>
              </a:rPr>
              <a:t>релаксирующей</a:t>
            </a:r>
            <a:r>
              <a:rPr lang="ru-RU" i="1" dirty="0">
                <a:solidFill>
                  <a:schemeClr val="tx1"/>
                </a:solidFill>
              </a:rPr>
              <a:t> музыки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4" name="Picture 6" descr="http://sportmagazin.net/upload/iblock/648/648f1cf942fad75bcbc8d755d164af58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3929058" y="2857496"/>
            <a:ext cx="2950700" cy="218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wallcoo.com/flower/Flower_Pattern_fresh_simple/wallpapers/1600x1200/Flower_Pattern_Background_WA03_007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00108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sz="8900" i="1" dirty="0"/>
              <a:t>Ванны</a:t>
            </a:r>
            <a:br>
              <a:rPr lang="ru-RU" dirty="0"/>
            </a:br>
            <a:br>
              <a:rPr lang="ru-RU" cap="all" dirty="0"/>
            </a:br>
            <a:endParaRPr lang="ru-RU" dirty="0"/>
          </a:p>
        </p:txBody>
      </p:sp>
      <p:pic>
        <p:nvPicPr>
          <p:cNvPr id="1026" name="Picture 2" descr="http://mayakopilka.ru/wp-content/uploads/2012/09/vanna_kleopatry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14282" y="928670"/>
            <a:ext cx="3519908" cy="2457448"/>
          </a:xfrm>
          <a:prstGeom prst="rect">
            <a:avLst/>
          </a:prstGeom>
          <a:ln w="190500" cap="sq">
            <a:solidFill>
              <a:srgbClr val="FFFF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http://rodnik-cmw.ru/img/proc/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785918" y="2500306"/>
            <a:ext cx="3286148" cy="2464611"/>
          </a:xfrm>
          <a:prstGeom prst="rect">
            <a:avLst/>
          </a:prstGeom>
          <a:ln w="190500" cap="sq">
            <a:solidFill>
              <a:srgbClr val="FF99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http://www.medi-forum.ru/files/000013880635(1)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214282" y="4572008"/>
            <a:ext cx="3270845" cy="2166936"/>
          </a:xfrm>
          <a:prstGeom prst="rect">
            <a:avLst/>
          </a:prstGeom>
          <a:ln w="190500" cap="sq">
            <a:solidFill>
              <a:srgbClr val="66FFC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1428736"/>
            <a:ext cx="4857784" cy="4572032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>
                <a:solidFill>
                  <a:schemeClr val="tx1"/>
                </a:solidFill>
              </a:rPr>
              <a:t>Польза молочной ванны. </a:t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i="1" dirty="0">
                <a:solidFill>
                  <a:schemeClr val="tx1"/>
                </a:solidFill>
              </a:rPr>
              <a:t>•    Молоко великолепно увлажняет и смягчает кожу;</a:t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i="1" dirty="0">
                <a:solidFill>
                  <a:schemeClr val="tx1"/>
                </a:solidFill>
              </a:rPr>
              <a:t>•    Кожа становится нежной и эластичной;</a:t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i="1" dirty="0">
                <a:solidFill>
                  <a:schemeClr val="tx1"/>
                </a:solidFill>
              </a:rPr>
              <a:t>•    Разглаживаются морщины;</a:t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i="1" dirty="0">
                <a:solidFill>
                  <a:schemeClr val="tx1"/>
                </a:solidFill>
              </a:rPr>
              <a:t>•    Происходит мягкое очищение кожи;</a:t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i="1" dirty="0">
                <a:solidFill>
                  <a:schemeClr val="tx1"/>
                </a:solidFill>
              </a:rPr>
              <a:t>•    При регулярном применении молочных ванн происходит омоложение организма, и осветление пигментных пятен;</a:t>
            </a:r>
          </a:p>
          <a:p>
            <a:r>
              <a:rPr lang="ru-RU" i="1" dirty="0">
                <a:solidFill>
                  <a:schemeClr val="tx1"/>
                </a:solidFill>
              </a:rPr>
              <a:t>•    Молочная ванна обладает успокаивающим эффектом, снимает стресс и усталость.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653</Words>
  <Application>Microsoft Office PowerPoint</Application>
  <PresentationFormat>Экран (4:3)</PresentationFormat>
  <Paragraphs>138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Georgia</vt:lpstr>
      <vt:lpstr>Wingdings</vt:lpstr>
      <vt:lpstr>Тема Office</vt:lpstr>
      <vt:lpstr>Презентация PowerPoint</vt:lpstr>
      <vt:lpstr>Можно взобраться на знаменитые в округе скалы и горы, посмотреть на водопады и озера</vt:lpstr>
      <vt:lpstr>ОСНОВНОЙ ПРИРОДНЫЙ ФАКТОР ЗДРАВНИЦЫ </vt:lpstr>
      <vt:lpstr>КУРОРТНО-ЛЕЧЕБНАЯ СПЕЦИАЛИЗАЦИЯ САНАТОРИЯ «ЯКТЫ-КУЛЬ»</vt:lpstr>
      <vt:lpstr>Перечень процедур</vt:lpstr>
      <vt:lpstr>Диагностика заболеваний </vt:lpstr>
      <vt:lpstr>  Лечение гинекологических и урологических заболеваний </vt:lpstr>
      <vt:lpstr>СПА терапия</vt:lpstr>
      <vt:lpstr>  Ванны  </vt:lpstr>
      <vt:lpstr>Кабинет стоматологии. </vt:lpstr>
      <vt:lpstr>Питание</vt:lpstr>
      <vt:lpstr>Проживание</vt:lpstr>
      <vt:lpstr>Услуги </vt:lpstr>
      <vt:lpstr>Прокат</vt:lpstr>
      <vt:lpstr>Детская комната </vt:lpstr>
      <vt:lpstr>Сауна</vt:lpstr>
      <vt:lpstr>Бассейн</vt:lpstr>
      <vt:lpstr> Горнолыжный центр. Курорт«Банное»  </vt:lpstr>
      <vt:lpstr> Экскурсии </vt:lpstr>
      <vt:lpstr>ООО «Курортно-Сервисный Центр»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Санаторий «Якты – Куль»</dc:title>
  <dc:creator>MK</dc:creator>
  <cp:lastModifiedBy>Пользователь</cp:lastModifiedBy>
  <cp:revision>78</cp:revision>
  <dcterms:created xsi:type="dcterms:W3CDTF">2016-01-20T10:33:00Z</dcterms:created>
  <dcterms:modified xsi:type="dcterms:W3CDTF">2023-01-24T04:38:40Z</dcterms:modified>
</cp:coreProperties>
</file>