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DE87-FB8E-409F-AA38-71C0795616B6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E5DB-E27A-4720-9956-B8A5CD84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5;&#1072;&#1090;&#1086;&#1088;&#1080;&#1081;-&#1103;&#1082;&#1090;&#1099;&#1082;&#1091;&#1083;&#1100;.&#1088;&#1092;/dosug-i-otdykh/ekskursii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9;&#1072;&#1085;&#1072;&#1090;&#1086;&#1088;&#1080;&#1081;-&#1103;&#1082;&#1090;&#1099;&#1082;&#1091;&#1083;&#1100;.&#1088;&#1092;/bashkortostan/dostoprimechatelnost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EA77F8-6964-A16D-4DAA-1336DAEC5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524720-1116-296A-4C38-0BB69CF00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144000" cy="472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A99AB5-C423-5A85-2FC5-33C693B1DE52}"/>
              </a:ext>
            </a:extLst>
          </p:cNvPr>
          <p:cNvSpPr txBox="1"/>
          <p:nvPr/>
        </p:nvSpPr>
        <p:spPr>
          <a:xfrm>
            <a:off x="2195736" y="980728"/>
            <a:ext cx="56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ОТДЫХА «БЕРЁЗКИ»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7F1E9C-9AB3-BAB7-7FAE-DC66C4299195}"/>
              </a:ext>
            </a:extLst>
          </p:cNvPr>
          <p:cNvSpPr txBox="1"/>
          <p:nvPr/>
        </p:nvSpPr>
        <p:spPr>
          <a:xfrm>
            <a:off x="2411760" y="1674674"/>
            <a:ext cx="496855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Дом отдыха «Берёзки» находится в деревне Зеленая Поляна Абзелиловского района Башкортостан.</a:t>
            </a:r>
          </a:p>
          <a:p>
            <a:r>
              <a:rPr lang="ru-RU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Уже много лет «Берёзки» являются излюбленным местом отдыха жителей и гостей республики и соседних областей</a:t>
            </a:r>
            <a:r>
              <a:rPr lang="ru-RU" b="0" i="0" dirty="0">
                <a:solidFill>
                  <a:srgbClr val="000000"/>
                </a:solidFill>
                <a:effectLst/>
                <a:ea typeface="Malgun Gothic" panose="020B0503020000020004" pitchFamily="34" charset="-127"/>
              </a:rPr>
              <a:t>.</a:t>
            </a:r>
            <a:endParaRPr lang="ru-RU" dirty="0">
              <a:ea typeface="Malgun Gothic" panose="020B0503020000020004" pitchFamily="34" charset="-127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F255D26-7B0B-7C5D-E2D9-F1D2D68E9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731"/>
            <a:ext cx="9144000" cy="3225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88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A3ED89-ED8E-7D3A-3666-1B2B60F8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68DB47-0BD9-DD88-91BE-54CC978921F0}"/>
              </a:ext>
            </a:extLst>
          </p:cNvPr>
          <p:cNvSpPr txBox="1"/>
          <p:nvPr/>
        </p:nvSpPr>
        <p:spPr>
          <a:xfrm>
            <a:off x="107504" y="133445"/>
            <a:ext cx="3816424" cy="61555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Лечебная база дома отдыха «Березки»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C4831-6A7A-CF5A-1D9A-E4A798E1B839}"/>
              </a:ext>
            </a:extLst>
          </p:cNvPr>
          <p:cNvSpPr txBox="1"/>
          <p:nvPr/>
        </p:nvSpPr>
        <p:spPr>
          <a:xfrm>
            <a:off x="357138" y="720509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Диагностика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Консультация врача-терапевта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ЭКГ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1F745-7030-96B4-1EA0-FFE52FDEE534}"/>
              </a:ext>
            </a:extLst>
          </p:cNvPr>
          <p:cNvSpPr txBox="1"/>
          <p:nvPr/>
        </p:nvSpPr>
        <p:spPr>
          <a:xfrm>
            <a:off x="256872" y="1772816"/>
            <a:ext cx="69511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Аппаратная физиотерапия: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Кварц, КУФ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Гальванизация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Электрофорез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Электросон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Ультразвук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 err="1">
                <a:solidFill>
                  <a:srgbClr val="28855E"/>
                </a:solidFill>
                <a:effectLst/>
              </a:rPr>
              <a:t>Ультрафонофорез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Дарсонвализация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Лазеротерапия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СМТ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Магнитотерапия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ВЛОК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E7D86-08DE-D745-E57C-0E330BC3C627}"/>
              </a:ext>
            </a:extLst>
          </p:cNvPr>
          <p:cNvSpPr txBox="1"/>
          <p:nvPr/>
        </p:nvSpPr>
        <p:spPr>
          <a:xfrm>
            <a:off x="2843820" y="1739859"/>
            <a:ext cx="4282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Массаж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Массаж лечебный для взрослых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Массаж лечебный для детей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Массаж механический на аппарате «</a:t>
            </a:r>
            <a:r>
              <a:rPr lang="ru-RU" b="0" i="0" u="none" strike="noStrike" dirty="0" err="1">
                <a:solidFill>
                  <a:srgbClr val="28855E"/>
                </a:solidFill>
                <a:effectLst/>
              </a:rPr>
              <a:t>Ормед</a:t>
            </a: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-профилактик»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Массаж стоп на аппарате «</a:t>
            </a:r>
            <a:r>
              <a:rPr lang="ru-RU" b="0" i="0" u="none" strike="noStrike" dirty="0" err="1">
                <a:solidFill>
                  <a:srgbClr val="28855E"/>
                </a:solidFill>
                <a:effectLst/>
              </a:rPr>
              <a:t>Марутака</a:t>
            </a: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»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28855E"/>
                </a:solidFill>
                <a:effectLst/>
              </a:rPr>
              <a:t>Прессотерапия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AC888-1EFD-4AE3-07AC-F64E1C1CECDD}"/>
              </a:ext>
            </a:extLst>
          </p:cNvPr>
          <p:cNvSpPr txBox="1"/>
          <p:nvPr/>
        </p:nvSpPr>
        <p:spPr>
          <a:xfrm>
            <a:off x="2885953" y="759655"/>
            <a:ext cx="29085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</a:rPr>
              <a:t>Грязелечение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Обертывание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28855E"/>
                </a:solidFill>
                <a:effectLst/>
              </a:rPr>
              <a:t>Аппликация</a:t>
            </a:r>
            <a:endParaRPr lang="ru-RU" sz="16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E00DA-1938-4F1B-0303-1F59119E4B6C}"/>
              </a:ext>
            </a:extLst>
          </p:cNvPr>
          <p:cNvSpPr txBox="1"/>
          <p:nvPr/>
        </p:nvSpPr>
        <p:spPr>
          <a:xfrm>
            <a:off x="243702" y="480784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Водолечение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Ванна морская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Ванна хвойная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8855E"/>
                </a:solidFill>
                <a:effectLst/>
              </a:rPr>
              <a:t>Ванна скипидарная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4045A3FD-F177-C42D-0781-083B2F47ACA3}"/>
              </a:ext>
            </a:extLst>
          </p:cNvPr>
          <p:cNvSpPr/>
          <p:nvPr/>
        </p:nvSpPr>
        <p:spPr>
          <a:xfrm>
            <a:off x="4395891" y="4652513"/>
            <a:ext cx="4112274" cy="18615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0037D-CE3C-2CF8-68B8-ADCEB5218C9F}"/>
              </a:ext>
            </a:extLst>
          </p:cNvPr>
          <p:cNvSpPr txBox="1"/>
          <p:nvPr/>
        </p:nvSpPr>
        <p:spPr>
          <a:xfrm>
            <a:off x="4779614" y="4847044"/>
            <a:ext cx="4112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       Направления лечения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-Лечение позвоночника и суставов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-Сердечно-сосудистая система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</a:rPr>
              <a:t>-Бронхо-легочная система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3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9EFB5-1DA7-78B6-3253-77F204FA9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1983C-7948-5F29-D102-56DD06666FD4}"/>
              </a:ext>
            </a:extLst>
          </p:cNvPr>
          <p:cNvSpPr txBox="1"/>
          <p:nvPr/>
        </p:nvSpPr>
        <p:spPr>
          <a:xfrm>
            <a:off x="3059832" y="2699"/>
            <a:ext cx="3384376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/>
              </a:rPr>
              <a:t>   Номерной фонд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53033-C658-C286-AE09-48F867112B34}"/>
              </a:ext>
            </a:extLst>
          </p:cNvPr>
          <p:cNvSpPr txBox="1"/>
          <p:nvPr/>
        </p:nvSpPr>
        <p:spPr>
          <a:xfrm>
            <a:off x="251520" y="793837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</a:rPr>
              <a:t>Дом отдыха рассчитан на одновременный прием 400 человек. </a:t>
            </a:r>
            <a:r>
              <a:rPr lang="ru-RU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Имеется 6 жилых корпусов</a:t>
            </a:r>
            <a:r>
              <a:rPr lang="ru-RU" b="1" i="0" dirty="0">
                <a:solidFill>
                  <a:schemeClr val="bg1"/>
                </a:solidFill>
                <a:effectLst/>
              </a:rPr>
              <a:t>: 1,2,3,4,5, Лепесток 2. Они отличаются друг от друга архитектурой и дизайном номеров</a:t>
            </a:r>
            <a:r>
              <a:rPr lang="ru-RU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DABDF-3374-B575-B815-7996B7AC78E7}"/>
              </a:ext>
            </a:extLst>
          </p:cNvPr>
          <p:cNvSpPr txBox="1"/>
          <p:nvPr/>
        </p:nvSpPr>
        <p:spPr>
          <a:xfrm>
            <a:off x="233342" y="176964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Стандарт двухместный </a:t>
            </a:r>
            <a:r>
              <a:rPr lang="ru-RU" b="1" i="0" dirty="0">
                <a:solidFill>
                  <a:schemeClr val="bg1"/>
                </a:solidFill>
                <a:effectLst/>
              </a:rPr>
              <a:t>- 182 номера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Стандарт трехместный </a:t>
            </a:r>
            <a:r>
              <a:rPr lang="ru-RU" b="1" i="0" dirty="0">
                <a:solidFill>
                  <a:schemeClr val="bg1"/>
                </a:solidFill>
                <a:effectLst/>
              </a:rPr>
              <a:t>– 3 номера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Стандарт четырехместный </a:t>
            </a:r>
            <a:r>
              <a:rPr lang="ru-RU" b="1" i="0" dirty="0">
                <a:solidFill>
                  <a:schemeClr val="bg1"/>
                </a:solidFill>
                <a:effectLst/>
              </a:rPr>
              <a:t>- 8     </a:t>
            </a:r>
            <a:r>
              <a:rPr lang="ru-RU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номеров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D1538-E971-4CFC-E7C7-AEE77CC68037}"/>
              </a:ext>
            </a:extLst>
          </p:cNvPr>
          <p:cNvSpPr txBox="1"/>
          <p:nvPr/>
        </p:nvSpPr>
        <p:spPr>
          <a:xfrm>
            <a:off x="253221" y="2924944"/>
            <a:ext cx="5292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i="0" dirty="0">
                <a:solidFill>
                  <a:schemeClr val="bg1"/>
                </a:solidFill>
                <a:effectLst/>
              </a:rPr>
              <a:t>Во всех номерах: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WI-FI,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полный санузел,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телевизор,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мини-холодильник,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набор полотенец,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набор посуды (чайная пара, чайная ложка),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i="0" dirty="0">
                <a:solidFill>
                  <a:schemeClr val="bg1"/>
                </a:solidFill>
                <a:effectLst/>
              </a:rPr>
              <a:t>чайник.</a:t>
            </a:r>
          </a:p>
          <a:p>
            <a:pPr algn="l"/>
            <a:endParaRPr lang="ru-RU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ru-RU" i="0" dirty="0">
                <a:solidFill>
                  <a:schemeClr val="bg1"/>
                </a:solidFill>
                <a:effectLst/>
              </a:rPr>
              <a:t>Режим уборки: ежедневная влажная уборка</a:t>
            </a:r>
          </a:p>
          <a:p>
            <a:pPr algn="l"/>
            <a:r>
              <a:rPr lang="ru-RU" i="0" dirty="0">
                <a:solidFill>
                  <a:schemeClr val="bg1"/>
                </a:solidFill>
                <a:effectLst/>
              </a:rPr>
              <a:t>Смена полотенец: 1 раз в 5 дней</a:t>
            </a:r>
          </a:p>
          <a:p>
            <a:r>
              <a:rPr lang="ru-RU" i="0" dirty="0">
                <a:solidFill>
                  <a:schemeClr val="bg1"/>
                </a:solidFill>
                <a:effectLst/>
              </a:rPr>
              <a:t>Смена белья: 1 раз в 5 дней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C2BE87-E65A-E8F7-3200-61E52DBA5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71" y="1414419"/>
            <a:ext cx="4128970" cy="2398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DCE760-85E5-B94C-CB5F-544CF7F3E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36" y="2545207"/>
            <a:ext cx="3221873" cy="2110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04B675-264C-F765-61F9-0A4C3D2FB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19" y="4399765"/>
            <a:ext cx="3818577" cy="2246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2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B4EF1-D81A-20FA-1A86-4BE266014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5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6F07E-B94A-C1B7-6B35-F18538AA1F73}"/>
              </a:ext>
            </a:extLst>
          </p:cNvPr>
          <p:cNvSpPr txBox="1"/>
          <p:nvPr/>
        </p:nvSpPr>
        <p:spPr>
          <a:xfrm>
            <a:off x="3851920" y="116632"/>
            <a:ext cx="1440160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/>
              <a:t>   Питание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CDEBB-A3AD-EAE7-D41B-0D22394ED331}"/>
              </a:ext>
            </a:extLst>
          </p:cNvPr>
          <p:cNvSpPr txBox="1"/>
          <p:nvPr/>
        </p:nvSpPr>
        <p:spPr>
          <a:xfrm>
            <a:off x="0" y="490208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В доме отдыха «Березки» организовано комплексное </a:t>
            </a:r>
            <a:r>
              <a:rPr lang="ru-RU" sz="1400" b="1" i="0" dirty="0">
                <a:solidFill>
                  <a:srgbClr val="FF0000"/>
                </a:solidFill>
                <a:effectLst/>
              </a:rPr>
              <a:t>трехразовое питание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 При покупке путевки включено питание полный пансион.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Столовая расположена в Административном здании на 2 этаже. Есть 2 зала питания: Большой и малый залы, вместимость соответственно 300 и 130 мест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Диетическое, сбалансированное, натуральное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и вкусное. Круглый год в меню витаминные продукты: свежие фрукты и овощи, молочная продукция. Отдыхающие всегда пьют кефиры, ряженки, йогурты датированные сегодняшним числом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                    Завтрак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 с 9:00 до 10:00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                    Обед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 с 13:30 до 15:00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                    Ужин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 с 19:00 до 20:00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5E103-637D-E836-9E2C-EE898E414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572000" cy="1933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4C9BBD-5DA3-1C6F-B7F2-A524E23C2F79}"/>
              </a:ext>
            </a:extLst>
          </p:cNvPr>
          <p:cNvSpPr txBox="1"/>
          <p:nvPr/>
        </p:nvSpPr>
        <p:spPr>
          <a:xfrm>
            <a:off x="16975" y="466055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</a:rPr>
              <a:t>БАНКЕТ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НА БЕРЕГУ ОЗЕРА ЯКТЫ-КУЛЬ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В нашем доме отдыха вы можете не только отдохнуть, восстановить здоровье, но и провести любое знаменательное событие в кафе "Придорожное».</a:t>
            </a:r>
            <a:r>
              <a:rPr lang="ru-RU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⠀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⠀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9D6C59-E9B4-290B-3A93-17F9FDF3E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50228"/>
            <a:ext cx="3942184" cy="2897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Вилка и нож">
            <a:extLst>
              <a:ext uri="{FF2B5EF4-FFF2-40B4-BE49-F238E27FC236}">
                <a16:creationId xmlns:a16="http://schemas.microsoft.com/office/drawing/2014/main" id="{567FEEBF-7C6E-3E76-1B63-CBEFCEA9B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2132" y="49048"/>
            <a:ext cx="529208" cy="5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30781B-09EB-632F-3B2A-C95D9E66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AF0AC-5084-1844-2C3B-C02B3FB51919}"/>
              </a:ext>
            </a:extLst>
          </p:cNvPr>
          <p:cNvSpPr txBox="1"/>
          <p:nvPr/>
        </p:nvSpPr>
        <p:spPr>
          <a:xfrm>
            <a:off x="3491880" y="44624"/>
            <a:ext cx="1872208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</a:rPr>
              <a:t>Досуг и отдых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DA963-76F5-CDA2-567F-398117AB1643}"/>
              </a:ext>
            </a:extLst>
          </p:cNvPr>
          <p:cNvSpPr txBox="1"/>
          <p:nvPr/>
        </p:nvSpPr>
        <p:spPr>
          <a:xfrm>
            <a:off x="-9862" y="731019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Отдыхающие в доме отдыха могут совмещать пассивный и активный отдых.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Бассейн.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На территории дома отдыха работает плавательный бассейн, который имеет 4 раздельные дорожки длиной 25 метров. Глубина бассейна 1,8 м. В зоне раздевалок находятся сауны (на мужской и женской стороне). В здании бассейна имеется фитобар «Дельфин», уютный и светлый уголок, в котором отдыхающие пьют отвары целебных трав по назначению лечащего врача, кислородный коктейль.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Пляж. 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Собственный пляж протяженностью около 200 метров. Берег- мелкая и средняя галька., летнее кафе на пляже, площадка для пляжного волейбола, кафе "Таверна".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Катание на лодках, катамаранах, прокат сап-бордов.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Спортивные площадки и прокат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000000"/>
                </a:solidFill>
                <a:effectLst/>
              </a:rPr>
              <a:t>Летом: футбольное поле, пляжный волейбол, теннисный корт, настольный теннис, прокат велосипедов, </a:t>
            </a:r>
            <a:r>
              <a:rPr lang="ru-RU" sz="1400" b="1" i="0" dirty="0" err="1">
                <a:solidFill>
                  <a:srgbClr val="000000"/>
                </a:solidFill>
                <a:effectLst/>
              </a:rPr>
              <a:t>велокаров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000000"/>
                </a:solidFill>
                <a:effectLst/>
              </a:rPr>
              <a:t>Зимой: каток, прокат коньков, беговых лыж.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Канатная дорога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 Расположена в ГЛЦ «Металлург-Магнитогорск». С высоты 943 метра в любое время года можно полюбоваться на грандиозные виды Уральской гряды, каскад озер, окружённых лесным массивом.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</a:rPr>
              <a:t>Прогулки по живописной территории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Бильярд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, «русский» и «американский».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Летняя эстрада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, на которой проводятся танцы, концерты, развлекательные мероприятия.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Досуговый зал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 Показ кинофильмов. Дискотеки. 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Для детей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 3 игровые площадки, Детская комната "Кубики" (работаем ежедневно).</a:t>
            </a:r>
          </a:p>
          <a:p>
            <a:pPr algn="l"/>
            <a:r>
              <a:rPr lang="ru-RU" sz="1400" b="1" i="0" dirty="0">
                <a:solidFill>
                  <a:srgbClr val="FF0000"/>
                </a:solidFill>
                <a:effectLst/>
              </a:rPr>
              <a:t>Экскурсии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. Организуются совместно с санаторием «Якты-Куль». В начале недели готовится расписание планируемых на неделю экскурсий, производится запись гостей на рецепции дома отдыха. В день экскурсии автобус заезжает за экскурсантами в дом отдыха. Перечень</a:t>
            </a:r>
            <a:r>
              <a:rPr lang="ru-RU" sz="1400" b="1" i="0" u="none" strike="noStrike" dirty="0">
                <a:solidFill>
                  <a:srgbClr val="28855E"/>
                </a:solidFill>
                <a:effectLst/>
                <a:hlinkClick r:id="rId3"/>
              </a:rPr>
              <a:t> экскурсий</a:t>
            </a:r>
            <a:r>
              <a:rPr lang="ru-RU" sz="1400" b="1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1400" b="1" i="0" u="none" strike="noStrike" dirty="0">
                <a:solidFill>
                  <a:srgbClr val="28855E"/>
                </a:solidFill>
                <a:effectLst/>
                <a:hlinkClick r:id="rId4"/>
              </a:rPr>
              <a:t>достопримечательностей.</a:t>
            </a:r>
            <a:endParaRPr lang="ru-RU" sz="1400" b="1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90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0EE4A-A3E0-8EED-B94D-1A70D096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A68364-2DE3-5C47-2BD7-5EED5BBFA47B}"/>
              </a:ext>
            </a:extLst>
          </p:cNvPr>
          <p:cNvSpPr txBox="1"/>
          <p:nvPr/>
        </p:nvSpPr>
        <p:spPr>
          <a:xfrm>
            <a:off x="2483768" y="47667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Башкортостан, Абзелиловский район, </a:t>
            </a:r>
            <a:r>
              <a:rPr lang="ru-RU" sz="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п.Зеленая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поляна, ул. Курортная, 15</a:t>
            </a:r>
          </a:p>
        </p:txBody>
      </p:sp>
      <p:pic>
        <p:nvPicPr>
          <p:cNvPr id="12" name="Рисунок 11" descr="Семья с двумя детьми">
            <a:extLst>
              <a:ext uri="{FF2B5EF4-FFF2-40B4-BE49-F238E27FC236}">
                <a16:creationId xmlns:a16="http://schemas.microsoft.com/office/drawing/2014/main" id="{10595BC3-1FD9-C042-0485-71D80189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799" y="-20126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3C3446-0169-A609-2EA1-60E7E1B23479}"/>
              </a:ext>
            </a:extLst>
          </p:cNvPr>
          <p:cNvSpPr txBox="1"/>
          <p:nvPr/>
        </p:nvSpPr>
        <p:spPr>
          <a:xfrm>
            <a:off x="1619672" y="2887682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 нас добраться:</a:t>
            </a:r>
          </a:p>
          <a:p>
            <a:pPr algn="l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Самолетом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аэропорта в г. Магнитогорск, далее на такси до дома отдыха «Березки» (озеро Банное). Расстояние от аэропорта 50 км.</a:t>
            </a:r>
          </a:p>
          <a:p>
            <a:pPr algn="l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Поездом или рейсовым автобусом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г. Магнитогорск, далее с вокзала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г.Магнитогорск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маршрутным такси до дома отдыха «Березки» (озеро Банное)</a:t>
            </a:r>
          </a:p>
          <a:p>
            <a:pPr algn="l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Южного автовокзала г. Уфы автобус ГУП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Башавтотранс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 маршруту «Уфа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Яктыкуль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Аскарово» (остановка Дом отдыха «Березки»)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A0C8D-F82C-D383-254B-8F568A54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3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3B957-2CCE-CB2E-D943-5D3E1E56A4B2}"/>
              </a:ext>
            </a:extLst>
          </p:cNvPr>
          <p:cNvSpPr txBox="1"/>
          <p:nvPr/>
        </p:nvSpPr>
        <p:spPr>
          <a:xfrm>
            <a:off x="3059832" y="162880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/>
          </a:p>
          <a:p>
            <a:r>
              <a:rPr lang="ru-RU" sz="2400" b="1" i="1" dirty="0"/>
              <a:t>ООО «Курортно-Сервисный Центр»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2978C-1283-726C-7ADF-CB99D2CAD548}"/>
              </a:ext>
            </a:extLst>
          </p:cNvPr>
          <p:cNvSpPr txBox="1"/>
          <p:nvPr/>
        </p:nvSpPr>
        <p:spPr>
          <a:xfrm>
            <a:off x="5508104" y="1412776"/>
            <a:ext cx="2540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456440 Челябинская обл. </a:t>
            </a:r>
          </a:p>
          <a:p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г. Чебаркуль, ул. Крылова, д.4 оф. 33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Телефоны: 8-(351)-686-00-70, 8-912-317-27-68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E-mail: ksz-88@bk.ru, сайт: ksz-88.ru, 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С уважением КС Центр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82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769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Санаторий «Юматова» РБ </dc:title>
  <dc:creator>Татьяна Брагина</dc:creator>
  <cp:lastModifiedBy>Пользователь</cp:lastModifiedBy>
  <cp:revision>70</cp:revision>
  <dcterms:created xsi:type="dcterms:W3CDTF">2016-08-18T07:49:46Z</dcterms:created>
  <dcterms:modified xsi:type="dcterms:W3CDTF">2023-02-17T06:01:46Z</dcterms:modified>
</cp:coreProperties>
</file>