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88" r:id="rId5"/>
    <p:sldId id="291" r:id="rId6"/>
    <p:sldId id="290" r:id="rId7"/>
    <p:sldId id="292" r:id="rId8"/>
    <p:sldId id="29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FF"/>
    <a:srgbClr val="00FF00"/>
    <a:srgbClr val="FFFF00"/>
    <a:srgbClr val="00CCFF"/>
    <a:srgbClr val="F7903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2" autoAdjust="0"/>
    <p:restoredTop sz="94660"/>
  </p:normalViewPr>
  <p:slideViewPr>
    <p:cSldViewPr>
      <p:cViewPr varScale="1">
        <p:scale>
          <a:sx n="95" d="100"/>
          <a:sy n="95" d="100"/>
        </p:scale>
        <p:origin x="4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E8162-FDFC-4727-863A-EB8F2D12C691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C30F5-DDE2-49A7-AE38-620E61AC07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6871D2B-0C3E-EDA8-2C05-524D3BFEC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softEdge rad="127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D10BE4-9696-E827-6CD7-A1939C19382A}"/>
              </a:ext>
            </a:extLst>
          </p:cNvPr>
          <p:cNvSpPr txBox="1"/>
          <p:nvPr/>
        </p:nvSpPr>
        <p:spPr>
          <a:xfrm>
            <a:off x="2195736" y="116632"/>
            <a:ext cx="475252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САНАТОРИЙ «Зеленая Роща»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7B25FBF-98C6-53DD-83BD-849954DC45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12313"/>
            <a:ext cx="3514700" cy="3089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7B37EA0-8E98-41AD-7494-F101162D46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1196752"/>
            <a:ext cx="3857625" cy="5536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D98EFD3-77D3-2985-4C1D-CB60709CF3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17289"/>
            <a:ext cx="5286375" cy="3089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8314BBE-2DAB-515F-9943-02FA8DE116EE}"/>
              </a:ext>
            </a:extLst>
          </p:cNvPr>
          <p:cNvSpPr txBox="1"/>
          <p:nvPr/>
        </p:nvSpPr>
        <p:spPr>
          <a:xfrm>
            <a:off x="2200807" y="425973"/>
            <a:ext cx="475252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Республика Башкортостан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868" y="476672"/>
            <a:ext cx="9144000" cy="2016224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100" b="1" i="0" dirty="0">
                <a:solidFill>
                  <a:srgbClr val="000000"/>
                </a:solidFill>
                <a:effectLst/>
                <a:latin typeface="+mn-lt"/>
              </a:rPr>
              <a:t>Природный фактор:</a:t>
            </a:r>
            <a:br>
              <a:rPr lang="ru-RU" sz="1400" b="0" i="0" dirty="0">
                <a:solidFill>
                  <a:srgbClr val="222222"/>
                </a:solidFill>
                <a:effectLst/>
                <a:latin typeface="+mn-lt"/>
              </a:rPr>
            </a:br>
            <a:r>
              <a:rPr lang="ru-RU" sz="1400" b="0" i="0" dirty="0">
                <a:solidFill>
                  <a:srgbClr val="222222"/>
                </a:solidFill>
                <a:effectLst/>
                <a:latin typeface="+mn-lt"/>
              </a:rPr>
              <a:t>1.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+mn-lt"/>
              </a:rPr>
              <a:t>Привычный климат</a:t>
            </a:r>
            <a:br>
              <a:rPr lang="ru-RU" sz="1400" b="0" i="0" dirty="0">
                <a:solidFill>
                  <a:srgbClr val="222222"/>
                </a:solidFill>
                <a:effectLst/>
                <a:latin typeface="+mn-lt"/>
              </a:rPr>
            </a:br>
            <a:r>
              <a:rPr lang="ru-RU" sz="1400" b="0" i="0" dirty="0">
                <a:solidFill>
                  <a:srgbClr val="222222"/>
                </a:solidFill>
                <a:effectLst/>
                <a:latin typeface="+mn-lt"/>
              </a:rPr>
              <a:t>2.</a:t>
            </a:r>
            <a:r>
              <a:rPr lang="ru-RU" sz="1400" dirty="0">
                <a:solidFill>
                  <a:srgbClr val="000000"/>
                </a:solidFill>
                <a:latin typeface="+mn-lt"/>
              </a:rPr>
              <a:t>Уникальная природа (смешанный лес «Береза», «Пихта», «Клен»)</a:t>
            </a:r>
            <a:br>
              <a:rPr lang="ru-RU" sz="1400" dirty="0">
                <a:solidFill>
                  <a:srgbClr val="000000"/>
                </a:solidFill>
                <a:latin typeface="+mn-lt"/>
              </a:rPr>
            </a:br>
            <a:r>
              <a:rPr lang="ru-RU" sz="1400" dirty="0">
                <a:solidFill>
                  <a:srgbClr val="000000"/>
                </a:solidFill>
                <a:latin typeface="+mn-lt"/>
              </a:rPr>
              <a:t>3.Сульфидно-иловая Сакская грязь</a:t>
            </a:r>
            <a:br>
              <a:rPr lang="ru-RU" sz="1400" dirty="0">
                <a:solidFill>
                  <a:srgbClr val="000000"/>
                </a:solidFill>
                <a:latin typeface="+mn-lt"/>
              </a:rPr>
            </a:br>
            <a:r>
              <a:rPr lang="ru-RU" sz="1400" dirty="0">
                <a:solidFill>
                  <a:srgbClr val="000000"/>
                </a:solidFill>
                <a:latin typeface="+mn-lt"/>
              </a:rPr>
              <a:t>4.Сероводородный источник минеральная вода "</a:t>
            </a:r>
            <a:r>
              <a:rPr lang="ru-RU" sz="1400" dirty="0" err="1">
                <a:solidFill>
                  <a:srgbClr val="000000"/>
                </a:solidFill>
                <a:latin typeface="+mn-lt"/>
              </a:rPr>
              <a:t>Хызыр</a:t>
            </a:r>
            <a:r>
              <a:rPr lang="ru-RU" sz="1400" dirty="0">
                <a:solidFill>
                  <a:srgbClr val="000000"/>
                </a:solidFill>
                <a:latin typeface="+mn-lt"/>
              </a:rPr>
              <a:t>"</a:t>
            </a:r>
            <a:br>
              <a:rPr lang="ru-RU" sz="1400" dirty="0">
                <a:solidFill>
                  <a:srgbClr val="000000"/>
                </a:solidFill>
                <a:latin typeface="+mn-lt"/>
              </a:rPr>
            </a:b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3A0B55-DED4-1E37-C801-8A50577801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3475087" cy="2592288"/>
          </a:xfrm>
          <a:prstGeom prst="rect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077876-32F9-069F-8BD4-074618BF0A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92896"/>
            <a:ext cx="3475086" cy="2592288"/>
          </a:xfrm>
          <a:prstGeom prst="rect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BA592C-DA89-6B71-7039-1723CBD22A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17" y="4509120"/>
            <a:ext cx="3384376" cy="2211720"/>
          </a:xfrm>
          <a:prstGeom prst="rect">
            <a:avLst/>
          </a:prstGeom>
          <a:ln w="57150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A Настя\Зеленая Роща\01-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94" y="836712"/>
            <a:ext cx="2678773" cy="1785950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RightFacing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1028" name="Picture 4" descr="Y:\A Настя\Зеленая Роща\01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3508" y="1908612"/>
            <a:ext cx="2678772" cy="1785950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6711"/>
          </a:xfr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Below"/>
            <a:lightRig rig="threePt" dir="t"/>
          </a:scene3d>
        </p:spPr>
        <p:txBody>
          <a:bodyPr>
            <a:noAutofit/>
          </a:bodyPr>
          <a:lstStyle/>
          <a:p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Лечебный профиль</a:t>
            </a:r>
          </a:p>
        </p:txBody>
      </p:sp>
      <p:pic>
        <p:nvPicPr>
          <p:cNvPr id="1029" name="Picture 5" descr="Y:\A Настя\Зеленая Роща\01-23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8894" y="4766462"/>
            <a:ext cx="2643206" cy="1762045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1030" name="Picture 6" descr="Y:\A Настя\Зеленая Роща\01-1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61" y="3429000"/>
            <a:ext cx="2643206" cy="1762218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HeroicExtremeRightFacing"/>
            <a:lightRig rig="threePt" dir="t">
              <a:rot lat="0" lon="0" rev="21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2280" y="1049931"/>
            <a:ext cx="4921297" cy="5289262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</a:rPr>
              <a:t>болезни системы кровообращения (ишемическая болезнь </a:t>
            </a:r>
            <a:r>
              <a:rPr lang="ru-RU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</a:rPr>
              <a:t>сзаболевания</a:t>
            </a:r>
            <a:r>
              <a:rPr lang="ru-RU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</a:rPr>
              <a:t> нервной системы (сосудистые заболевания головного и спинного мозга, в том числе последствия инсультов, заболевания вегетативной нервной системы, последствия травм нервной системы);</a:t>
            </a:r>
          </a:p>
          <a:p>
            <a:pPr algn="l">
              <a:buFont typeface="Wingdings" pitchFamily="2" charset="2"/>
              <a:buChar char="v"/>
            </a:pPr>
            <a:r>
              <a:rPr lang="ru-RU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</a:rPr>
              <a:t>сердца, гипертоническая болезнь), долечивание и реабилитация после инфаркта миокарда и операций на сердце;</a:t>
            </a:r>
          </a:p>
          <a:p>
            <a:pPr algn="l">
              <a:buFont typeface="Wingdings" pitchFamily="2" charset="2"/>
              <a:buChar char="v"/>
            </a:pPr>
            <a:r>
              <a:rPr lang="ru-RU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</a:rPr>
              <a:t>заболевания опорно-двигательной системы (заболевания суставов, позвоночника), органов дыхания, органов пищеварения, кожи и подкожной клетчатки, болезни вен, урология, гинекология;</a:t>
            </a:r>
          </a:p>
          <a:p>
            <a:pPr algn="l">
              <a:buFont typeface="Wingdings" pitchFamily="2" charset="2"/>
              <a:buChar char="v"/>
            </a:pPr>
            <a:r>
              <a:rPr lang="ru-RU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</a:rPr>
              <a:t>нарушения обмена веществ (программы по коррекции фигуры, разработанные врачом - диетологом);</a:t>
            </a:r>
          </a:p>
          <a:p>
            <a:pPr algn="l">
              <a:buFont typeface="Wingdings" pitchFamily="2" charset="2"/>
              <a:buChar char="v"/>
            </a:pPr>
            <a:r>
              <a:rPr lang="ru-RU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</a:rPr>
              <a:t>оздоровительные программы «Мать и дитя»: заболевания органов дыхания, нарушение осанки (дети от 4-х лет);</a:t>
            </a:r>
          </a:p>
          <a:p>
            <a:pPr algn="l">
              <a:buFont typeface="Wingdings" pitchFamily="2" charset="2"/>
              <a:buChar char="v"/>
            </a:pPr>
            <a:r>
              <a:rPr lang="ru-RU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</a:rPr>
              <a:t>оздоровительные  услуги  для беременных (в том числе занятия по </a:t>
            </a:r>
            <a:r>
              <a:rPr lang="ru-RU" sz="1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</a:rPr>
              <a:t>аквааэробике</a:t>
            </a:r>
            <a:r>
              <a:rPr lang="ru-RU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</a:rPr>
              <a:t> для беременных);</a:t>
            </a:r>
          </a:p>
          <a:p>
            <a:pPr algn="l">
              <a:buFont typeface="Wingdings" pitchFamily="2" charset="2"/>
              <a:buChar char="v"/>
            </a:pPr>
            <a:r>
              <a:rPr lang="ru-RU" sz="1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</a:rPr>
              <a:t>гинекологические, урологические заболевания</a:t>
            </a:r>
            <a:r>
              <a: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</a:rPr>
              <a:t>.</a:t>
            </a:r>
          </a:p>
          <a:p>
            <a:pPr algn="l"/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B82DB3-1A6C-EDC6-0D72-DBC4332C69A0}"/>
              </a:ext>
            </a:extLst>
          </p:cNvPr>
          <p:cNvSpPr txBox="1"/>
          <p:nvPr/>
        </p:nvSpPr>
        <p:spPr>
          <a:xfrm>
            <a:off x="4114800" y="274884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5E4C37-F218-DB94-E0DA-13A04E540E18}"/>
              </a:ext>
            </a:extLst>
          </p:cNvPr>
          <p:cNvSpPr txBox="1"/>
          <p:nvPr/>
        </p:nvSpPr>
        <p:spPr>
          <a:xfrm>
            <a:off x="2989272" y="-31402"/>
            <a:ext cx="4032448" cy="52322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Медицинские услуги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EF0F63-74F9-3FD8-08AB-9457CCE15B8D}"/>
              </a:ext>
            </a:extLst>
          </p:cNvPr>
          <p:cNvSpPr txBox="1"/>
          <p:nvPr/>
        </p:nvSpPr>
        <p:spPr>
          <a:xfrm>
            <a:off x="237485" y="683523"/>
            <a:ext cx="4561656" cy="2585323"/>
          </a:xfrm>
          <a:prstGeom prst="rect">
            <a:avLst/>
          </a:prstGeom>
          <a:noFill/>
          <a:ln w="38100">
            <a:solidFill>
              <a:srgbClr val="66FFFF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dirty="0"/>
              <a:t>1. БАРОКАМЕРА</a:t>
            </a:r>
          </a:p>
          <a:p>
            <a:r>
              <a:rPr lang="ru-RU" dirty="0"/>
              <a:t>2.</a:t>
            </a:r>
            <a:r>
              <a:rPr lang="ru-RU" b="1" i="0" cap="all" dirty="0">
                <a:solidFill>
                  <a:srgbClr val="4B5563"/>
                </a:solidFill>
                <a:effectLst/>
              </a:rPr>
              <a:t> </a:t>
            </a:r>
            <a:r>
              <a:rPr lang="ru-RU" i="0" cap="all" dirty="0">
                <a:effectLst/>
              </a:rPr>
              <a:t>МАГНИТОТЕРАПИЯ </a:t>
            </a:r>
            <a:r>
              <a:rPr lang="ru-RU" cap="all" dirty="0"/>
              <a:t>«</a:t>
            </a:r>
            <a:r>
              <a:rPr lang="ru-RU" i="0" cap="all" dirty="0">
                <a:effectLst/>
              </a:rPr>
              <a:t>АЛМА»</a:t>
            </a:r>
          </a:p>
          <a:p>
            <a:r>
              <a:rPr lang="ru-RU" cap="all" dirty="0"/>
              <a:t>3. ПОДВОДНЫЙ ДУШ</a:t>
            </a:r>
          </a:p>
          <a:p>
            <a:r>
              <a:rPr lang="ru-RU" i="0" cap="all" dirty="0">
                <a:effectLst/>
              </a:rPr>
              <a:t>4. ПРЕССОТЕРАПИЯ</a:t>
            </a:r>
          </a:p>
          <a:p>
            <a:r>
              <a:rPr lang="ru-RU" cap="all" dirty="0"/>
              <a:t>5. СЕРОВОДОРОДНЫЕ ВАННЫ </a:t>
            </a:r>
          </a:p>
          <a:p>
            <a:r>
              <a:rPr lang="ru-RU" i="0" cap="all" dirty="0">
                <a:effectLst/>
              </a:rPr>
              <a:t>6. </a:t>
            </a:r>
            <a:r>
              <a:rPr lang="ru-RU" i="0" cap="all" dirty="0" err="1">
                <a:effectLst/>
              </a:rPr>
              <a:t>НаФТАЛАНОВЫЕ</a:t>
            </a:r>
            <a:r>
              <a:rPr lang="ru-RU" i="0" cap="all" dirty="0">
                <a:effectLst/>
              </a:rPr>
              <a:t> ВАННЫ</a:t>
            </a:r>
          </a:p>
          <a:p>
            <a:r>
              <a:rPr lang="ru-RU" cap="all" dirty="0"/>
              <a:t>7. МОНИТОРНАЯ ОЧИСТКА КИШЕЧНИКА</a:t>
            </a:r>
          </a:p>
          <a:p>
            <a:endParaRPr lang="ru-RU" i="0" cap="all" dirty="0">
              <a:effectLst/>
              <a:latin typeface="ui-sans-serif"/>
            </a:endParaRPr>
          </a:p>
          <a:p>
            <a:endParaRPr lang="ru-RU" i="0" cap="all" dirty="0">
              <a:effectLst/>
              <a:latin typeface="ui-sans-serif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7C5D77-57FA-7BD8-A0F8-3AB6133B1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11" y="383411"/>
            <a:ext cx="2428987" cy="169479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F8BFDB-F9F9-9201-8251-841A9A2B08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24" y="1765272"/>
            <a:ext cx="2664296" cy="169479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AB1E1F-C9DA-2510-6348-D705102B19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731" y="2996899"/>
            <a:ext cx="2520280" cy="147120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824568-131C-5F97-92AD-DAE459D857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70" y="4128112"/>
            <a:ext cx="2592288" cy="147120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D01B216-0367-DDC5-AE6C-8EF324C921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522" y="5075106"/>
            <a:ext cx="2592288" cy="170490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01354F-AA6C-C21F-1DD8-748DBA255F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655" y="5110279"/>
            <a:ext cx="2454629" cy="168254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54E31F-8939-7D48-50BD-72874A78B4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15" y="3952369"/>
            <a:ext cx="2333655" cy="170490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3168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3D7992-52C0-055F-82D5-888F8CF2F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F7C96D-9041-606C-FDD7-537CA979BCF9}"/>
              </a:ext>
            </a:extLst>
          </p:cNvPr>
          <p:cNvSpPr txBox="1"/>
          <p:nvPr/>
        </p:nvSpPr>
        <p:spPr>
          <a:xfrm>
            <a:off x="2555776" y="-99392"/>
            <a:ext cx="4392488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endParaRPr lang="ru-RU" b="0" i="0" dirty="0">
              <a:effectLst/>
              <a:latin typeface="ui-sans-serif"/>
            </a:endParaRPr>
          </a:p>
          <a:p>
            <a:pPr algn="ctr"/>
            <a:r>
              <a:rPr lang="ru-RU" b="0" i="0" dirty="0">
                <a:effectLst/>
              </a:rPr>
              <a:t>Косметологические услуги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8E9EBD-808F-1B3A-EFF8-DEBFA25F50D3}"/>
              </a:ext>
            </a:extLst>
          </p:cNvPr>
          <p:cNvSpPr txBox="1"/>
          <p:nvPr/>
        </p:nvSpPr>
        <p:spPr>
          <a:xfrm>
            <a:off x="305780" y="677307"/>
            <a:ext cx="3240360" cy="57554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endParaRPr lang="ru-RU" sz="1600" b="1" i="0" cap="all" dirty="0">
              <a:solidFill>
                <a:srgbClr val="4B5563"/>
              </a:solidFill>
              <a:effectLst/>
            </a:endParaRPr>
          </a:p>
          <a:p>
            <a:r>
              <a:rPr lang="ru-RU" sz="1600" b="1" cap="all" dirty="0"/>
              <a:t> 1.</a:t>
            </a:r>
            <a:r>
              <a:rPr lang="ru-RU" sz="1600" b="1" i="0" cap="all" dirty="0">
                <a:effectLst/>
              </a:rPr>
              <a:t>ФЛОАТИНГ-</a:t>
            </a:r>
            <a:r>
              <a:rPr lang="ru-RU" sz="1600" b="1" i="0" dirty="0">
                <a:effectLst/>
              </a:rPr>
              <a:t>спа-процедура, во время которой человек лежит в концентрированном соленом растворе</a:t>
            </a:r>
            <a:r>
              <a:rPr lang="ru-RU" sz="1600" b="0" i="0" dirty="0">
                <a:effectLst/>
              </a:rPr>
              <a:t>.</a:t>
            </a:r>
            <a:endParaRPr lang="ru-RU" sz="1600" b="1" i="0" cap="all" dirty="0">
              <a:effectLst/>
            </a:endParaRPr>
          </a:p>
          <a:p>
            <a:r>
              <a:rPr lang="ru-RU" sz="1600" b="1" cap="all" dirty="0"/>
              <a:t> 2.</a:t>
            </a:r>
            <a:r>
              <a:rPr lang="ru-RU" sz="1600" b="1" i="0" cap="all" dirty="0">
                <a:effectLst/>
              </a:rPr>
              <a:t> КАРБОКСИТЕРАПИЯ-</a:t>
            </a:r>
            <a:r>
              <a:rPr lang="ru-RU" sz="1600" b="1" i="0" dirty="0">
                <a:effectLst/>
              </a:rPr>
              <a:t>косметологическая процедура, при которой внутрь или под кожу доставляется двуокись углерода.</a:t>
            </a:r>
            <a:endParaRPr lang="ru-RU" sz="1600" b="1" i="0" cap="all" dirty="0">
              <a:effectLst/>
            </a:endParaRPr>
          </a:p>
          <a:p>
            <a:r>
              <a:rPr lang="ru-RU" sz="1600" b="1" cap="all" dirty="0"/>
              <a:t> 3.</a:t>
            </a:r>
            <a:r>
              <a:rPr lang="ru-RU" sz="1600" b="1" i="0" cap="all" dirty="0">
                <a:effectLst/>
              </a:rPr>
              <a:t> ПИЛИНГ-</a:t>
            </a:r>
            <a:r>
              <a:rPr lang="ru-RU" sz="1600" b="1" i="0" dirty="0">
                <a:effectLst/>
              </a:rPr>
              <a:t>это профессиональный пилинг, который делают с помощью химических препаратов (пилинг лица кислотой), вызывающих реакцию в верхних слоях кожи.</a:t>
            </a:r>
            <a:endParaRPr lang="ru-RU" sz="1600" b="1" i="0" cap="all" dirty="0">
              <a:effectLst/>
            </a:endParaRPr>
          </a:p>
          <a:p>
            <a:r>
              <a:rPr lang="ru-RU" sz="1600" b="1" cap="all" dirty="0"/>
              <a:t> 4.</a:t>
            </a:r>
            <a:r>
              <a:rPr lang="ru-RU" sz="1600" b="1" i="0" cap="all" dirty="0">
                <a:effectLst/>
              </a:rPr>
              <a:t> КОНТУРНАЯ ПЛАСТИКА-</a:t>
            </a:r>
            <a:r>
              <a:rPr lang="ru-RU" sz="1600" b="1" i="0" dirty="0">
                <a:effectLst/>
              </a:rPr>
              <a:t>Контурная пластика – это устранение косметических дефектов при помощи специальных препаратов – филлеров</a:t>
            </a:r>
            <a:r>
              <a:rPr lang="ru-RU" sz="1600" b="1" i="0" dirty="0">
                <a:effectLst/>
                <a:latin typeface="ui-sans-serif"/>
              </a:rPr>
              <a:t>.</a:t>
            </a:r>
            <a:endParaRPr lang="ru-RU" sz="1600" b="1" i="0" cap="all" dirty="0">
              <a:effectLst/>
            </a:endParaRPr>
          </a:p>
          <a:p>
            <a:endParaRPr lang="ru-RU" sz="1600" b="1" i="0" cap="all" dirty="0">
              <a:solidFill>
                <a:srgbClr val="4B5563"/>
              </a:solidFill>
              <a:effectLst/>
              <a:latin typeface="ui-sans-serif"/>
            </a:endParaRPr>
          </a:p>
          <a:p>
            <a:endParaRPr lang="ru-RU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9CF539-570B-A50B-D2C7-B9D582344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92" y="773712"/>
            <a:ext cx="2282428" cy="2790314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6BA5E5-090C-9B52-9129-71B7D9253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36573"/>
            <a:ext cx="2880320" cy="28043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C083D4-BD79-D84F-E802-A88A7044E7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972" y="3994022"/>
            <a:ext cx="2809248" cy="27492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572C58-A5D1-DF36-443E-9B4AAD1095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97" y="3840968"/>
            <a:ext cx="2637166" cy="21077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0457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A09E64-6C4D-AFD1-CB0C-6423EEF0C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3684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7B5C04-A1EF-7DEC-28EE-1CB918FFF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368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34B11D-1D8E-F297-BF11-7BA687C82741}"/>
              </a:ext>
            </a:extLst>
          </p:cNvPr>
          <p:cNvSpPr txBox="1"/>
          <p:nvPr/>
        </p:nvSpPr>
        <p:spPr>
          <a:xfrm>
            <a:off x="5759624" y="136751"/>
            <a:ext cx="201622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Питание: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9DC4A7-EAFA-0A7B-F356-B675CAA0D24F}"/>
              </a:ext>
            </a:extLst>
          </p:cNvPr>
          <p:cNvSpPr txBox="1"/>
          <p:nvPr/>
        </p:nvSpPr>
        <p:spPr>
          <a:xfrm>
            <a:off x="5076056" y="1019890"/>
            <a:ext cx="345638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endParaRPr lang="ru-RU" b="1" dirty="0">
              <a:latin typeface="Book Antiqua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b="1" dirty="0"/>
              <a:t>Диетическое питание</a:t>
            </a:r>
          </a:p>
          <a:p>
            <a:pPr algn="ctr">
              <a:buFont typeface="Wingdings" pitchFamily="2" charset="2"/>
              <a:buChar char="v"/>
            </a:pPr>
            <a:r>
              <a:rPr lang="ru-RU" b="1" dirty="0"/>
              <a:t>Заказ меню</a:t>
            </a: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6524AA-6E3B-721F-E4DE-C80AABB775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3368404"/>
            <a:ext cx="4590256" cy="34895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4AAE96-2DFA-8B30-A5C9-904E1C69C5C7}"/>
              </a:ext>
            </a:extLst>
          </p:cNvPr>
          <p:cNvSpPr txBox="1"/>
          <p:nvPr/>
        </p:nvSpPr>
        <p:spPr>
          <a:xfrm>
            <a:off x="1287242" y="136751"/>
            <a:ext cx="1944216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Инфраструктура: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DBFC74-50B0-2291-9B57-262A52776B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43" y="3360773"/>
            <a:ext cx="4572000" cy="34895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3EC902-442A-6574-2128-632A16781029}"/>
              </a:ext>
            </a:extLst>
          </p:cNvPr>
          <p:cNvSpPr txBox="1"/>
          <p:nvPr/>
        </p:nvSpPr>
        <p:spPr>
          <a:xfrm>
            <a:off x="5908970" y="3541842"/>
            <a:ext cx="203448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Проживание: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28E810-5F70-E677-E1DB-30E2C487B826}"/>
              </a:ext>
            </a:extLst>
          </p:cNvPr>
          <p:cNvSpPr txBox="1"/>
          <p:nvPr/>
        </p:nvSpPr>
        <p:spPr>
          <a:xfrm>
            <a:off x="5908970" y="4166937"/>
            <a:ext cx="1922745" cy="12003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endParaRPr lang="ru-RU" sz="1800" dirty="0">
              <a:solidFill>
                <a:schemeClr val="tx1"/>
              </a:solidFill>
              <a:latin typeface="Book Antiqua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1800" dirty="0">
                <a:solidFill>
                  <a:schemeClr val="tx1"/>
                </a:solidFill>
              </a:rPr>
              <a:t>Стандарт </a:t>
            </a:r>
          </a:p>
          <a:p>
            <a:pPr algn="ctr">
              <a:buFont typeface="Wingdings" pitchFamily="2" charset="2"/>
              <a:buChar char="v"/>
            </a:pPr>
            <a:r>
              <a:rPr lang="ru-RU" sz="1800" dirty="0">
                <a:solidFill>
                  <a:schemeClr val="tx1"/>
                </a:solidFill>
              </a:rPr>
              <a:t>Люкс</a:t>
            </a:r>
          </a:p>
          <a:p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65A927-0095-4ECE-9B9D-A6CC39399CC2}"/>
              </a:ext>
            </a:extLst>
          </p:cNvPr>
          <p:cNvSpPr txBox="1"/>
          <p:nvPr/>
        </p:nvSpPr>
        <p:spPr>
          <a:xfrm>
            <a:off x="511068" y="684474"/>
            <a:ext cx="3240360" cy="60324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endParaRPr lang="ru-RU" sz="1600" b="0" i="0" dirty="0">
              <a:solidFill>
                <a:srgbClr val="000000"/>
              </a:solidFill>
              <a:effectLst/>
              <a:latin typeface="Panton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открытый и крытый бассейны;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спортивный комплекс;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спортивные площадки;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тренажерный зал;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собственный оборудованный пляж;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столовый зал;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ресторан, бары;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детская комната с воспитателем (за </a:t>
            </a:r>
            <a:r>
              <a:rPr lang="ru-RU" sz="1600" b="0" i="0" dirty="0" err="1">
                <a:solidFill>
                  <a:srgbClr val="000000"/>
                </a:solidFill>
                <a:effectLst/>
              </a:rPr>
              <a:t>доп.плату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);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магазины;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салон красоты;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бильярдный зал (за </a:t>
            </a:r>
            <a:r>
              <a:rPr lang="ru-RU" sz="1600" b="0" i="0" dirty="0" err="1">
                <a:solidFill>
                  <a:srgbClr val="000000"/>
                </a:solidFill>
                <a:effectLst/>
              </a:rPr>
              <a:t>доп.плату</a:t>
            </a:r>
            <a:r>
              <a:rPr lang="ru-RU" sz="1600" b="0" i="0" dirty="0">
                <a:solidFill>
                  <a:srgbClr val="000000"/>
                </a:solidFill>
                <a:effectLst/>
              </a:rPr>
              <a:t>);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конференц-зал;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кинозал;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танцевальный зал;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бизнес-центр (факс, интернет);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экскурсионное бюро;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детская площадка;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экскурсионный объект «дача Сталина»;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000000"/>
                </a:solidFill>
                <a:effectLst/>
              </a:rPr>
              <a:t>охраняемая автостоянка.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01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4CCBDB-CE32-F157-D47A-63C6ECD3B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58011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217FDD-2912-9455-7DF6-8A7B8CFBE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0"/>
            <a:ext cx="3563887" cy="3429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A36C21-C36C-DC52-5E4D-29A19854A1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3429000"/>
            <a:ext cx="3563887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15BBB5-5674-664C-683C-D104D1A9D87A}"/>
              </a:ext>
            </a:extLst>
          </p:cNvPr>
          <p:cNvSpPr txBox="1"/>
          <p:nvPr/>
        </p:nvSpPr>
        <p:spPr>
          <a:xfrm>
            <a:off x="3131840" y="188640"/>
            <a:ext cx="309634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Бассейн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A326B5-F39E-29A6-160F-46A8119E7A06}"/>
              </a:ext>
            </a:extLst>
          </p:cNvPr>
          <p:cNvSpPr txBox="1"/>
          <p:nvPr/>
        </p:nvSpPr>
        <p:spPr>
          <a:xfrm>
            <a:off x="2790057" y="1043855"/>
            <a:ext cx="4662263" cy="258532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i-sans-serif"/>
              </a:rPr>
              <a:t>   </a:t>
            </a:r>
          </a:p>
          <a:p>
            <a:pPr algn="ctr"/>
            <a:r>
              <a:rPr lang="ru-RU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i-sans-serif"/>
              </a:rPr>
              <a:t>1.</a:t>
            </a:r>
            <a:r>
              <a:rPr lang="ru-RU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Водные процедуры, 2.Плавательный      </a:t>
            </a:r>
          </a:p>
          <a:p>
            <a:pPr algn="ctr"/>
            <a:r>
              <a:rPr lang="ru-RU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упражнения</a:t>
            </a:r>
          </a:p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3.З</a:t>
            </a:r>
            <a:r>
              <a:rPr lang="ru-RU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анятия по аквааэробике </a:t>
            </a:r>
            <a:r>
              <a:rPr lang="ru-RU" b="0" i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для похудения </a:t>
            </a:r>
            <a:r>
              <a:rPr lang="ru-RU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и для беременных.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Работает с 08:00 до 20:00</a:t>
            </a:r>
          </a:p>
          <a:p>
            <a:pPr algn="ctr"/>
            <a:r>
              <a:rPr lang="ru-RU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(последний заплыв)     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ui-sans-serif"/>
            </a:endParaRP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5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65F8C8-F128-EFB2-D70B-311663A45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71F828-ACE7-54B6-28DA-7F647D031DCC}"/>
              </a:ext>
            </a:extLst>
          </p:cNvPr>
          <p:cNvSpPr txBox="1"/>
          <p:nvPr/>
        </p:nvSpPr>
        <p:spPr>
          <a:xfrm>
            <a:off x="2411760" y="1484784"/>
            <a:ext cx="19442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ООО                    «Курортно-  Сервисный </a:t>
            </a:r>
            <a:br>
              <a:rPr lang="ru-RU" sz="3200" b="1" i="1" dirty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3200" b="1" i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 Центр»</a:t>
            </a:r>
            <a:endParaRPr lang="ru-RU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B7C707-D32B-67E7-5C86-22880471805B}"/>
              </a:ext>
            </a:extLst>
          </p:cNvPr>
          <p:cNvSpPr txBox="1"/>
          <p:nvPr/>
        </p:nvSpPr>
        <p:spPr>
          <a:xfrm>
            <a:off x="4895528" y="980728"/>
            <a:ext cx="18722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456440 Челябинская обл., г. Чебаркуль, ул. </a:t>
            </a:r>
            <a:r>
              <a:rPr lang="ru-RU" b="1" i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9 мая</a:t>
            </a:r>
            <a:r>
              <a:rPr lang="ru-RU" b="1" i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, д.36 </a:t>
            </a:r>
            <a:br>
              <a:rPr lang="ru-RU" b="1" i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i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Телефоны: 8-(351)-686-00-70, 8-912-317-27-68</a:t>
            </a:r>
            <a:br>
              <a:rPr lang="ru-RU" b="1" i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i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E-mail: ksz-88@bk.ru, сайт: ksz-88.ru, </a:t>
            </a:r>
            <a:br>
              <a:rPr lang="ru-RU" b="1" i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i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С уважением КС Центр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708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464</Words>
  <Application>Microsoft Office PowerPoint</Application>
  <PresentationFormat>Экран (4:3)</PresentationFormat>
  <Paragraphs>63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Book Antiqua</vt:lpstr>
      <vt:lpstr>Calibri</vt:lpstr>
      <vt:lpstr>Panton</vt:lpstr>
      <vt:lpstr>ui-sans-serif</vt:lpstr>
      <vt:lpstr>Wingdings</vt:lpstr>
      <vt:lpstr>Тема Office</vt:lpstr>
      <vt:lpstr>Презентация PowerPoint</vt:lpstr>
      <vt:lpstr>Природный фактор: 1. Привычный климат 2.Уникальная природа (смешанный лес «Береза», «Пихта», «Клен») 3.Сульфидно-иловая Сакская грязь 4.Сероводородный источник минеральная вода "Хызыр" </vt:lpstr>
      <vt:lpstr>Лечебный профиль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Санаторий «Зеленая Роща»</dc:title>
  <dc:creator>Татьяна Брагина</dc:creator>
  <cp:lastModifiedBy>Пользователь</cp:lastModifiedBy>
  <cp:revision>112</cp:revision>
  <dcterms:created xsi:type="dcterms:W3CDTF">2016-01-15T07:28:56Z</dcterms:created>
  <dcterms:modified xsi:type="dcterms:W3CDTF">2023-02-17T06:05:04Z</dcterms:modified>
</cp:coreProperties>
</file>