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9" r:id="rId3"/>
    <p:sldId id="300" r:id="rId4"/>
    <p:sldId id="301" r:id="rId5"/>
    <p:sldId id="262" r:id="rId6"/>
    <p:sldId id="264" r:id="rId7"/>
    <p:sldId id="282" r:id="rId8"/>
    <p:sldId id="283" r:id="rId9"/>
    <p:sldId id="302" r:id="rId10"/>
    <p:sldId id="29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4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png"/><Relationship Id="rId15" Type="http://schemas.openxmlformats.org/officeDocument/2006/relationships/image" Target="../media/image6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Relationship Id="rId14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0.liveinternet.ru/images/foto/b/1/apps/1/377/1377518_32795912_93695_1280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pic>
        <p:nvPicPr>
          <p:cNvPr id="1030" name="Picture 6" descr="http://www.karagay.ru.opt-images.1c-bitrix-cdn.ru/upload/iblock/ee8/ee83f3134170fb0274d3172962d463c9.jpg?14359097542022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36" y="892986"/>
            <a:ext cx="3786213" cy="2532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6" name="Picture 12" descr="http://www.karagay.ru.opt-images.1c-bitrix-cdn.ru/upload/iblock/629/62962e9e848cd0c308ff910838908f6b.jpg?14359097552607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2672" y="863885"/>
            <a:ext cx="3627799" cy="2532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4" descr="http://www.karagay.ru.opt-images.1c-bitrix-cdn.ru/upload/iblock/328/328246b46ff115212aa4932d3e03d586.jpg?1435909754663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2780" y="3665968"/>
            <a:ext cx="3857652" cy="2893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6" descr="http://www.karagay.ru.opt-images.1c-bitrix-cdn.ru/upload/iblock/ff5/ff51149de96287ae722e4931aaee5de8.jpg?14359097568655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694889"/>
            <a:ext cx="3714776" cy="2893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Autofit/>
          </a:bodyPr>
          <a:lstStyle/>
          <a:p>
            <a:r>
              <a:rPr lang="ru-RU" sz="4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Санаторий «Карагай»</a:t>
            </a:r>
          </a:p>
        </p:txBody>
      </p:sp>
      <p:pic>
        <p:nvPicPr>
          <p:cNvPr id="8" name="Рисунок 7" descr="Пейзаж леса">
            <a:extLst>
              <a:ext uri="{FF2B5EF4-FFF2-40B4-BE49-F238E27FC236}">
                <a16:creationId xmlns:a16="http://schemas.microsoft.com/office/drawing/2014/main" id="{14D188C5-A3E9-4030-22E5-D9CB11DAAD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14800" y="164820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97B911-F698-3C69-DF97-382834F6F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0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2B3809-02F1-2516-2F75-33E1DD83A0D4}"/>
              </a:ext>
            </a:extLst>
          </p:cNvPr>
          <p:cNvSpPr txBox="1"/>
          <p:nvPr/>
        </p:nvSpPr>
        <p:spPr>
          <a:xfrm>
            <a:off x="2161948" y="1304850"/>
            <a:ext cx="25745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456440 Челябинская обл., г. Чебаркуль, ул. Крылова, д.4 оф. 33</a:t>
            </a:r>
            <a:br>
              <a:rPr lang="ru-RU" b="1" i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i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Телефоны: 8-(351)-686-00-70, 8-912-317-27-68</a:t>
            </a:r>
            <a:br>
              <a:rPr lang="ru-RU" b="1" i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i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E-mail: ksz-88@bk.ru, сайт: ksz-88.ru, </a:t>
            </a:r>
            <a:br>
              <a:rPr lang="ru-RU" b="1" i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i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               С уважением КС Центр</a:t>
            </a:r>
            <a:endParaRPr lang="ru-RU" dirty="0"/>
          </a:p>
          <a:p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31A0613-EEE2-A838-B64A-36FB9A9E9025}"/>
              </a:ext>
            </a:extLst>
          </p:cNvPr>
          <p:cNvSpPr txBox="1">
            <a:spLocks/>
          </p:cNvSpPr>
          <p:nvPr/>
        </p:nvSpPr>
        <p:spPr>
          <a:xfrm>
            <a:off x="4427984" y="1065524"/>
            <a:ext cx="2800248" cy="4572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ООО                    «Курортно-  Сервисный </a:t>
            </a:r>
            <a:br>
              <a:rPr lang="ru-RU" b="1" i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i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    Центр»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A2433-4B4C-51D8-8FA6-A165C2BBF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C40607-2E9C-8BDB-113B-DA288F224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5F17AD-2D1D-2833-E755-662002060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3456384" cy="30243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0796A2-6E24-2518-D57C-33782A650A85}"/>
              </a:ext>
            </a:extLst>
          </p:cNvPr>
          <p:cNvSpPr txBox="1"/>
          <p:nvPr/>
        </p:nvSpPr>
        <p:spPr>
          <a:xfrm>
            <a:off x="3813707" y="87428"/>
            <a:ext cx="5149080" cy="28315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600" b="1" i="1" dirty="0">
                <a:cs typeface="Times New Roman" pitchFamily="18" charset="0"/>
              </a:rPr>
              <a:t>Свойства: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противовоспалительное</a:t>
            </a:r>
            <a:endParaRPr lang="ru-RU" sz="9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слабительное</a:t>
            </a:r>
            <a:endParaRPr lang="ru-RU" sz="9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желчегонное</a:t>
            </a:r>
            <a:endParaRPr lang="ru-RU" sz="9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мочегонное</a:t>
            </a:r>
            <a:endParaRPr lang="ru-RU" sz="9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спазмолитическое</a:t>
            </a:r>
            <a:endParaRPr lang="ru-RU" sz="9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улучшающее обмен веществ</a:t>
            </a:r>
            <a:endParaRPr lang="ru-RU" sz="9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нормализующее желудочную секрецию </a:t>
            </a:r>
            <a:endParaRPr lang="ru-RU" sz="9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ускоряющее эвакуацию пищи из желудка </a:t>
            </a:r>
            <a:endParaRPr lang="ru-RU" sz="9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нормализующее моторную активность кишечника</a:t>
            </a:r>
            <a:endParaRPr lang="ru-RU" sz="1600" i="1" dirty="0"/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6DEA13-CB3D-6EFD-DF5D-07586B462D1D}"/>
              </a:ext>
            </a:extLst>
          </p:cNvPr>
          <p:cNvSpPr txBox="1"/>
          <p:nvPr/>
        </p:nvSpPr>
        <p:spPr>
          <a:xfrm>
            <a:off x="1770905" y="3391320"/>
            <a:ext cx="560219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 минерального цеха</a:t>
            </a:r>
            <a:endParaRPr lang="ru-RU" sz="2400" dirty="0"/>
          </a:p>
        </p:txBody>
      </p:sp>
      <p:pic>
        <p:nvPicPr>
          <p:cNvPr id="11" name="Picture 2" descr="DSC09685.JPG">
            <a:extLst>
              <a:ext uri="{FF2B5EF4-FFF2-40B4-BE49-F238E27FC236}">
                <a16:creationId xmlns:a16="http://schemas.microsoft.com/office/drawing/2014/main" id="{E8B418D0-653D-2DA5-1A2C-E737C37EB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886555"/>
            <a:ext cx="3469585" cy="2225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6" descr="DSC09708.JPG">
            <a:extLst>
              <a:ext uri="{FF2B5EF4-FFF2-40B4-BE49-F238E27FC236}">
                <a16:creationId xmlns:a16="http://schemas.microsoft.com/office/drawing/2014/main" id="{BF9B5555-4BAC-4F28-6595-A4A94B116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567139"/>
            <a:ext cx="2808312" cy="2016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4" descr="DSC09697.JPG">
            <a:extLst>
              <a:ext uri="{FF2B5EF4-FFF2-40B4-BE49-F238E27FC236}">
                <a16:creationId xmlns:a16="http://schemas.microsoft.com/office/drawing/2014/main" id="{8293D736-6BDF-64DC-A840-F76A66C02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543" y="4567139"/>
            <a:ext cx="2723103" cy="2016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50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12E63-0FD6-9EF1-5D4C-923637343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6E4C39-1365-7D4C-962E-FACDEFDAC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F79599-0022-E5DF-E983-5D07BB4C5AD7}"/>
              </a:ext>
            </a:extLst>
          </p:cNvPr>
          <p:cNvSpPr txBox="1"/>
          <p:nvPr/>
        </p:nvSpPr>
        <p:spPr>
          <a:xfrm>
            <a:off x="1403648" y="116632"/>
            <a:ext cx="648072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ru-RU" b="1" i="0" cap="all" dirty="0">
              <a:effectLst/>
              <a:latin typeface="Open Sans" panose="020B0604020202020204" pitchFamily="34" charset="0"/>
            </a:endParaRPr>
          </a:p>
          <a:p>
            <a:r>
              <a:rPr lang="ru-RU" b="1" i="0" cap="all" dirty="0">
                <a:effectLst/>
              </a:rPr>
              <a:t>            ПРОГРАММЫ САНАТОРНО-КУРОРТНОГО ЛЕЧЕНИЯ</a:t>
            </a:r>
            <a:endParaRPr lang="ru-RU" b="0" i="0" dirty="0">
              <a:effectLst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10895B-7648-4060-9BF9-BDF19742556E}"/>
              </a:ext>
            </a:extLst>
          </p:cNvPr>
          <p:cNvSpPr txBox="1"/>
          <p:nvPr/>
        </p:nvSpPr>
        <p:spPr>
          <a:xfrm>
            <a:off x="144016" y="530867"/>
            <a:ext cx="4104456" cy="62786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ru-RU" sz="1600" b="1" i="0" cap="al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6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0" cap="al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i="0" cap="al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cap="all" dirty="0">
                <a:effectLst/>
                <a:cs typeface="Times New Roman" panose="02020603050405020304" pitchFamily="18" charset="0"/>
              </a:rPr>
              <a:t>1.БОЛЕЗНИ КОСТНО-МЫШЕЧНОЙ      СИСТЕМЫ И СОЕДИНИТЕЛЬНОЙ ТКАНИ</a:t>
            </a:r>
            <a:endParaRPr lang="ru-RU" sz="1600" b="0" i="0" dirty="0">
              <a:effectLst/>
              <a:cs typeface="Times New Roman" panose="02020603050405020304" pitchFamily="18" charset="0"/>
            </a:endParaRPr>
          </a:p>
          <a:p>
            <a:r>
              <a:rPr lang="ru-RU" sz="1600" b="1" i="0" cap="all" dirty="0">
                <a:effectLst/>
                <a:cs typeface="Times New Roman" panose="02020603050405020304" pitchFamily="18" charset="0"/>
              </a:rPr>
              <a:t> 2.ПОРАЖЕНИЕ ОТДЕЛЬНЫХ НЕРВОВ, НЕРВНЫХ КОРЕШКОВ И СПЛЕТЕНИЙ, ПОЛИНЕВРОПАТИИ</a:t>
            </a:r>
            <a:endParaRPr lang="ru-RU" sz="1600" b="0" i="0" dirty="0">
              <a:effectLst/>
              <a:cs typeface="Times New Roman" panose="02020603050405020304" pitchFamily="18" charset="0"/>
            </a:endParaRPr>
          </a:p>
          <a:p>
            <a:r>
              <a:rPr lang="ru-RU" sz="1600" b="1" i="0" cap="all" dirty="0">
                <a:effectLst/>
                <a:cs typeface="Times New Roman" panose="02020603050405020304" pitchFamily="18" charset="0"/>
              </a:rPr>
              <a:t> 3.ХРОНИЧЕСКАЯ ИБС, ГИПЕРТОНИЧЕСКАЯ БОЛЕЗНЬ</a:t>
            </a:r>
            <a:endParaRPr lang="ru-RU" sz="1600" b="0" i="0" dirty="0">
              <a:effectLst/>
              <a:cs typeface="Times New Roman" panose="02020603050405020304" pitchFamily="18" charset="0"/>
            </a:endParaRPr>
          </a:p>
          <a:p>
            <a:r>
              <a:rPr lang="ru-RU" sz="1600" b="1" i="0" cap="all" dirty="0">
                <a:effectLst/>
                <a:cs typeface="Times New Roman" panose="02020603050405020304" pitchFamily="18" charset="0"/>
              </a:rPr>
              <a:t> 4.БОЛЕЗНИ ОРГАНОВ ДЫХАНИЯ</a:t>
            </a:r>
            <a:endParaRPr lang="ru-RU" sz="1600" b="0" i="0" dirty="0">
              <a:effectLst/>
              <a:cs typeface="Times New Roman" panose="02020603050405020304" pitchFamily="18" charset="0"/>
            </a:endParaRPr>
          </a:p>
          <a:p>
            <a:r>
              <a:rPr lang="ru-RU" sz="1600" b="1" i="0" cap="all" dirty="0">
                <a:effectLst/>
                <a:cs typeface="Times New Roman" panose="02020603050405020304" pitchFamily="18" charset="0"/>
              </a:rPr>
              <a:t> 5.БОЛЕЗНИ ПЕЧЕНИ, ЖЕЛЧНОГО ПУЗЫРЯ, ЖЕЛЧЕВЫВОДЯЩИХ ПУТЕЙ, ПОДЖЕЛУДОЧНОЙ ЖЕЛЕЗЫ, БОЛЕЗНИ ТОЛСТОГО КИШЕЧНИКА</a:t>
            </a:r>
          </a:p>
          <a:p>
            <a:r>
              <a:rPr lang="ru-RU" sz="1600" b="1" i="0" cap="all" dirty="0">
                <a:effectLst/>
                <a:cs typeface="Times New Roman" panose="02020603050405020304" pitchFamily="18" charset="0"/>
              </a:rPr>
              <a:t> 6.САХАРНЫЙ ДИАБЕТ</a:t>
            </a:r>
          </a:p>
          <a:p>
            <a:r>
              <a:rPr lang="ru-RU" sz="1600" b="1" cap="all" dirty="0">
                <a:cs typeface="Times New Roman" panose="02020603050405020304" pitchFamily="18" charset="0"/>
              </a:rPr>
              <a:t> 7.</a:t>
            </a:r>
            <a:r>
              <a:rPr lang="ru-RU" sz="1600" b="1" i="0" cap="all" dirty="0">
                <a:effectLst/>
                <a:cs typeface="Times New Roman" panose="02020603050405020304" pitchFamily="18" charset="0"/>
              </a:rPr>
              <a:t> ЗАБОЛЕВАНИЯ И ПОСЛЕДСТВИЯ ТРАВМ СПИННОГО И ГОЛОВНОГО МОЗГА</a:t>
            </a:r>
            <a:endParaRPr lang="ru-RU" sz="1600" b="0" i="0" dirty="0">
              <a:effectLst/>
              <a:cs typeface="Times New Roman" panose="02020603050405020304" pitchFamily="18" charset="0"/>
            </a:endParaRPr>
          </a:p>
          <a:p>
            <a:r>
              <a:rPr lang="ru-RU" sz="1600" b="1" cap="all" dirty="0">
                <a:cs typeface="Times New Roman" panose="02020603050405020304" pitchFamily="18" charset="0"/>
              </a:rPr>
              <a:t> 8.</a:t>
            </a:r>
            <a:r>
              <a:rPr lang="ru-RU" sz="1600" b="1" i="0" cap="all" dirty="0">
                <a:effectLst/>
                <a:cs typeface="Times New Roman" panose="02020603050405020304" pitchFamily="18" charset="0"/>
              </a:rPr>
              <a:t> ЗАБОЛЕВАНИЯ КОЖИ И ПОДКОЖНОЙ КЛЕТЧАТКИ</a:t>
            </a:r>
            <a:endParaRPr lang="ru-RU" sz="1600" b="0" i="0" dirty="0">
              <a:effectLst/>
              <a:cs typeface="Times New Roman" panose="02020603050405020304" pitchFamily="18" charset="0"/>
            </a:endParaRPr>
          </a:p>
          <a:p>
            <a:r>
              <a:rPr lang="ru-RU" sz="1600" b="1" cap="all" dirty="0">
                <a:cs typeface="Times New Roman" panose="02020603050405020304" pitchFamily="18" charset="0"/>
              </a:rPr>
              <a:t> 9.</a:t>
            </a:r>
            <a:r>
              <a:rPr lang="ru-RU" sz="1600" b="1" i="0" cap="all" dirty="0">
                <a:effectLst/>
                <a:cs typeface="Times New Roman" panose="02020603050405020304" pitchFamily="18" charset="0"/>
              </a:rPr>
              <a:t> ВОСПАЛИТЕЛЬНЫЕ БОЛЕЗНИ МУЖСКИХ ПОЛОВЫХ ОРГАНОВ</a:t>
            </a:r>
            <a:endParaRPr lang="ru-RU" sz="1600" b="0" i="0" dirty="0">
              <a:effectLst/>
              <a:cs typeface="Times New Roman" panose="02020603050405020304" pitchFamily="18" charset="0"/>
            </a:endParaRPr>
          </a:p>
          <a:p>
            <a:endParaRPr lang="ru-RU" sz="1600" b="0" i="0" dirty="0">
              <a:effectLst/>
              <a:latin typeface="Open Sans" panose="020B0606030504020204" pitchFamily="34" charset="0"/>
            </a:endParaRPr>
          </a:p>
          <a:p>
            <a:endParaRPr lang="ru-RU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28E261A-6948-7790-1446-E427446FD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753" y="1148518"/>
            <a:ext cx="2469960" cy="16561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BB243D3-784E-97BC-3B10-7617BC1DF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391" y="3033831"/>
            <a:ext cx="2445322" cy="17771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CAD1805-AB84-0B25-B6E2-315D4C884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753" y="4964708"/>
            <a:ext cx="2490231" cy="17771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661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CB717-22A8-1490-05D4-4C127A482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6D429F-1075-26A8-9973-47F212028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A8D515-66B0-3920-EE28-E88A8196AA93}"/>
              </a:ext>
            </a:extLst>
          </p:cNvPr>
          <p:cNvSpPr txBox="1"/>
          <p:nvPr/>
        </p:nvSpPr>
        <p:spPr>
          <a:xfrm>
            <a:off x="611560" y="77830"/>
            <a:ext cx="446449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endParaRPr lang="ru-RU" b="1" i="0" cap="all" dirty="0">
              <a:effectLst/>
              <a:latin typeface="Open Sans" panose="020B0606030504020204" pitchFamily="34" charset="0"/>
            </a:endParaRPr>
          </a:p>
          <a:p>
            <a:r>
              <a:rPr lang="ru-RU" b="1" i="0" cap="all" dirty="0">
                <a:effectLst/>
              </a:rPr>
              <a:t>    ЛЕЧЕБНО-ДИАГНОСТИЧЕСКАЯ БАЗА</a:t>
            </a:r>
            <a:endParaRPr lang="ru-RU" b="0" i="0" dirty="0">
              <a:effectLst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CD7CCF-774D-5884-B986-1102D4B657E8}"/>
              </a:ext>
            </a:extLst>
          </p:cNvPr>
          <p:cNvSpPr txBox="1"/>
          <p:nvPr/>
        </p:nvSpPr>
        <p:spPr>
          <a:xfrm>
            <a:off x="107504" y="1379203"/>
            <a:ext cx="4546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cap="all" dirty="0">
                <a:effectLst/>
                <a:cs typeface="Times New Roman" panose="02020603050405020304" pitchFamily="18" charset="0"/>
              </a:rPr>
              <a:t>1.ГРЯЗЕЛЕЧЕНИЕ</a:t>
            </a:r>
            <a:endParaRPr lang="ru-RU" b="0" i="0" dirty="0">
              <a:effectLst/>
              <a:cs typeface="Times New Roman" panose="02020603050405020304" pitchFamily="18" charset="0"/>
            </a:endParaRPr>
          </a:p>
          <a:p>
            <a:r>
              <a:rPr lang="ru-RU" b="1" i="0" cap="all" dirty="0">
                <a:effectLst/>
                <a:cs typeface="Times New Roman" panose="02020603050405020304" pitchFamily="18" charset="0"/>
              </a:rPr>
              <a:t>2.ВОДОЛЕЧЕНИЕ</a:t>
            </a:r>
            <a:endParaRPr lang="ru-RU" b="0" i="0" dirty="0">
              <a:effectLst/>
              <a:cs typeface="Times New Roman" panose="02020603050405020304" pitchFamily="18" charset="0"/>
            </a:endParaRPr>
          </a:p>
          <a:p>
            <a:r>
              <a:rPr lang="ru-RU" b="1" i="0" cap="all" dirty="0">
                <a:effectLst/>
                <a:cs typeface="Times New Roman" panose="02020603050405020304" pitchFamily="18" charset="0"/>
              </a:rPr>
              <a:t>3.ФИЗИОЛЕЧЕНИЕ</a:t>
            </a:r>
            <a:endParaRPr lang="ru-RU" b="0" i="0" dirty="0">
              <a:effectLst/>
              <a:cs typeface="Times New Roman" panose="02020603050405020304" pitchFamily="18" charset="0"/>
            </a:endParaRPr>
          </a:p>
          <a:p>
            <a:r>
              <a:rPr lang="ru-RU" b="1" i="0" cap="all" dirty="0">
                <a:effectLst/>
                <a:cs typeface="Times New Roman" panose="02020603050405020304" pitchFamily="18" charset="0"/>
              </a:rPr>
              <a:t>4.СУХИЕ УГЛЕКИСЛЫЕ ВАННЫ</a:t>
            </a:r>
            <a:endParaRPr lang="ru-RU" b="0" i="0" dirty="0">
              <a:effectLst/>
              <a:cs typeface="Times New Roman" panose="02020603050405020304" pitchFamily="18" charset="0"/>
            </a:endParaRPr>
          </a:p>
          <a:p>
            <a:r>
              <a:rPr lang="ru-RU" b="1" i="0" cap="all" dirty="0">
                <a:effectLst/>
                <a:cs typeface="Times New Roman" panose="02020603050405020304" pitchFamily="18" charset="0"/>
              </a:rPr>
              <a:t>5.ОЗОНОТЕРАПИЯ</a:t>
            </a:r>
            <a:endParaRPr lang="ru-RU" b="0" i="0" dirty="0">
              <a:effectLst/>
              <a:cs typeface="Times New Roman" panose="02020603050405020304" pitchFamily="18" charset="0"/>
            </a:endParaRPr>
          </a:p>
          <a:p>
            <a:r>
              <a:rPr lang="ru-RU" b="1" i="0" cap="all" dirty="0">
                <a:effectLst/>
                <a:cs typeface="Times New Roman" panose="02020603050405020304" pitchFamily="18" charset="0"/>
              </a:rPr>
              <a:t>6.МАССАЖ</a:t>
            </a:r>
            <a:endParaRPr lang="ru-RU" b="0" i="0" dirty="0">
              <a:effectLst/>
              <a:cs typeface="Times New Roman" panose="02020603050405020304" pitchFamily="18" charset="0"/>
            </a:endParaRPr>
          </a:p>
          <a:p>
            <a:r>
              <a:rPr lang="ru-RU" b="1" i="0" cap="all" dirty="0">
                <a:effectLst/>
                <a:cs typeface="Times New Roman" panose="02020603050405020304" pitchFamily="18" charset="0"/>
              </a:rPr>
              <a:t>7.ВЫТЯЖЕНИЕ ПОЗВОНОЧНИКА</a:t>
            </a:r>
            <a:endParaRPr lang="ru-RU" b="0" i="0" dirty="0">
              <a:effectLst/>
              <a:cs typeface="Times New Roman" panose="02020603050405020304" pitchFamily="18" charset="0"/>
            </a:endParaRPr>
          </a:p>
          <a:p>
            <a:r>
              <a:rPr lang="ru-RU" b="1" i="0" cap="all" dirty="0">
                <a:effectLst/>
                <a:cs typeface="Times New Roman" panose="02020603050405020304" pitchFamily="18" charset="0"/>
              </a:rPr>
              <a:t>8.МОНИТОРНОЕ ОЧИЩЕНИЕ КИШЕЧНИКА</a:t>
            </a:r>
            <a:endParaRPr lang="ru-RU" b="0" i="0" dirty="0">
              <a:effectLst/>
              <a:cs typeface="Times New Roman" panose="02020603050405020304" pitchFamily="18" charset="0"/>
            </a:endParaRPr>
          </a:p>
          <a:p>
            <a:r>
              <a:rPr lang="ru-RU" b="1" i="0" cap="all" dirty="0">
                <a:effectLst/>
                <a:cs typeface="Times New Roman" panose="02020603050405020304" pitchFamily="18" charset="0"/>
              </a:rPr>
              <a:t>9.ФИТОТЕРАПИЯ</a:t>
            </a:r>
            <a:endParaRPr lang="ru-RU" b="0" i="0" dirty="0">
              <a:effectLst/>
              <a:cs typeface="Times New Roman" panose="02020603050405020304" pitchFamily="18" charset="0"/>
            </a:endParaRPr>
          </a:p>
          <a:p>
            <a:r>
              <a:rPr lang="ru-RU" b="1" i="0" cap="all" dirty="0">
                <a:effectLst/>
                <a:cs typeface="Times New Roman" panose="02020603050405020304" pitchFamily="18" charset="0"/>
              </a:rPr>
              <a:t>10.ГИМНАСТИКА, ПЛАВАНИЕ, ТЕРМОТЕРАПИЯ, СОЛЯРИЙ</a:t>
            </a:r>
            <a:endParaRPr lang="ru-RU" b="0" i="0" dirty="0">
              <a:effectLst/>
              <a:cs typeface="Times New Roman" panose="02020603050405020304" pitchFamily="18" charset="0"/>
            </a:endParaRPr>
          </a:p>
          <a:p>
            <a:r>
              <a:rPr lang="ru-RU" b="1" i="0" cap="all" dirty="0">
                <a:effectLst/>
                <a:cs typeface="Times New Roman" panose="02020603050405020304" pitchFamily="18" charset="0"/>
              </a:rPr>
              <a:t>11.РЕФЛЕКСОТЕРАПИЯ, ГИРУДОТЕРАПИЯ</a:t>
            </a:r>
            <a:endParaRPr lang="ru-RU" b="0" i="0" dirty="0">
              <a:effectLst/>
              <a:cs typeface="Times New Roman" panose="02020603050405020304" pitchFamily="18" charset="0"/>
            </a:endParaRPr>
          </a:p>
          <a:p>
            <a:r>
              <a:rPr lang="ru-RU" b="1" i="0" cap="all" dirty="0">
                <a:effectLst/>
                <a:cs typeface="Times New Roman" panose="02020603050405020304" pitchFamily="18" charset="0"/>
              </a:rPr>
              <a:t>12.КУМЫСОЛЕЧЕНИЕ</a:t>
            </a:r>
          </a:p>
          <a:p>
            <a:r>
              <a:rPr lang="ru-RU" b="1" cap="all" dirty="0">
                <a:cs typeface="Times New Roman" panose="02020603050405020304" pitchFamily="18" charset="0"/>
              </a:rPr>
              <a:t>13.</a:t>
            </a:r>
            <a:r>
              <a:rPr lang="ru-RU" b="1" i="0" cap="all" dirty="0">
                <a:effectLst/>
                <a:cs typeface="Times New Roman" panose="02020603050405020304" pitchFamily="18" charset="0"/>
              </a:rPr>
              <a:t> УРОЛОГИЯ</a:t>
            </a:r>
            <a:endParaRPr lang="ru-RU" b="0" i="0" dirty="0">
              <a:effectLst/>
              <a:cs typeface="Times New Roman" panose="02020603050405020304" pitchFamily="18" charset="0"/>
            </a:endParaRPr>
          </a:p>
          <a:p>
            <a:r>
              <a:rPr lang="ru-RU" b="1" cap="all" dirty="0">
                <a:cs typeface="Times New Roman" panose="02020603050405020304" pitchFamily="18" charset="0"/>
              </a:rPr>
              <a:t>14.</a:t>
            </a:r>
            <a:r>
              <a:rPr lang="ru-RU" b="1" i="0" cap="all" dirty="0">
                <a:effectLst/>
                <a:cs typeface="Times New Roman" panose="02020603050405020304" pitchFamily="18" charset="0"/>
              </a:rPr>
              <a:t> КОСМЕТОЛОГИЯ</a:t>
            </a:r>
            <a:endParaRPr lang="ru-RU" b="0" i="0" dirty="0">
              <a:effectLst/>
              <a:cs typeface="Times New Roman" panose="02020603050405020304" pitchFamily="18" charset="0"/>
            </a:endParaRPr>
          </a:p>
          <a:p>
            <a:endParaRPr lang="ru-RU" b="0" i="0" dirty="0">
              <a:effectLst/>
              <a:latin typeface="Open Sans" panose="020B0606030504020204" pitchFamily="34" charset="0"/>
            </a:endParaRPr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EB1FEA4-B102-CB4D-63A0-2AA8DBEFD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56" y="253346"/>
            <a:ext cx="233975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026402C-F132-2220-BB96-118E1801B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385" y="1078922"/>
            <a:ext cx="2339752" cy="116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60C65F5-EB16-E796-B5D0-40F6D02FE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984" y="1614446"/>
            <a:ext cx="2339752" cy="114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EA291C27-35A6-8FE3-A473-1D69FF857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670" y="2289002"/>
            <a:ext cx="2339752" cy="114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5BDB4D40-F8EA-085F-0614-9685DC12A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946" y="2844610"/>
            <a:ext cx="2283818" cy="130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86B74F84-F081-2985-A874-43CDE7B04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95" y="3587762"/>
            <a:ext cx="2538532" cy="126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AC8FE5CC-E30C-CD70-6826-FDD6D6EE3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406" y="4236324"/>
            <a:ext cx="2339753" cy="137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C809789C-BBAE-C16D-3143-9A8F856C1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637" y="4954751"/>
            <a:ext cx="2699792" cy="128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BCAFD3F0-5FE6-8638-6F48-D2B46F816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35" y="5639883"/>
            <a:ext cx="2424054" cy="119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893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 descr="http://drobs.ru/opyat/10/linii_svetlyy_naiskos_fon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6786610" cy="500066"/>
          </a:xfrm>
        </p:spPr>
        <p:txBody>
          <a:bodyPr>
            <a:normAutofit fontScale="90000"/>
          </a:bodyPr>
          <a:lstStyle/>
          <a:p>
            <a:br>
              <a:rPr lang="ru-RU" sz="3600" b="1" dirty="0">
                <a:latin typeface="Arial Black" pitchFamily="34" charset="0"/>
              </a:rPr>
            </a:br>
            <a:r>
              <a:rPr lang="ru-RU" sz="6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КЛИМАТ</a:t>
            </a:r>
            <a:br>
              <a:rPr lang="ru-RU" sz="6700" b="1" dirty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pic>
        <p:nvPicPr>
          <p:cNvPr id="18435" name="Picture 3" descr="http://media.zk-online.ru/sites/media.zk-online.ru/files/imagecache/370x247/images/ghimnastik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14290"/>
            <a:ext cx="2996347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7" name="Picture 5" descr="http://media.zk-online.ru/sites/media.zk-online.ru/files/imagecache/370x247/images/9_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071942"/>
            <a:ext cx="3525118" cy="2353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9" name="Picture 7" descr="http://cs5.pikabu.ru/post_img/2015/12/14/6/14500835101353908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571612"/>
            <a:ext cx="3857612" cy="1928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42844" y="857233"/>
            <a:ext cx="8643998" cy="5429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</a:pPr>
            <a:r>
              <a:rPr lang="ru-RU" sz="1400" b="1" i="1" dirty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Лечебные эффекты климатотерапии :</a:t>
            </a:r>
            <a:endParaRPr lang="ru-RU" sz="14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7863" algn="l"/>
              </a:tabLst>
            </a:pPr>
            <a:r>
              <a:rPr lang="ru-RU" sz="1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седативный,</a:t>
            </a:r>
            <a:endParaRPr lang="ru-RU" sz="14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7863" algn="l"/>
              </a:tabLst>
            </a:pPr>
            <a:r>
              <a:rPr lang="ru-RU" sz="14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бронходренирующий</a:t>
            </a:r>
            <a:r>
              <a:rPr lang="ru-RU" sz="1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, </a:t>
            </a:r>
            <a:endParaRPr lang="ru-RU" sz="14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7863" algn="l"/>
              </a:tabLst>
            </a:pPr>
            <a:r>
              <a:rPr lang="ru-RU" sz="1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бактерицидный,</a:t>
            </a:r>
            <a:endParaRPr lang="ru-RU" sz="14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7863" algn="l"/>
              </a:tabLst>
            </a:pPr>
            <a:r>
              <a:rPr lang="ru-RU" sz="14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фунгицидный</a:t>
            </a:r>
            <a:r>
              <a:rPr lang="ru-RU" sz="1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ru-RU" sz="14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</a:pPr>
            <a:r>
              <a:rPr lang="ru-RU" sz="1400" b="1" i="1" dirty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Режимы климатотерапии:</a:t>
            </a:r>
            <a:endParaRPr lang="ru-RU" sz="14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</a:pPr>
            <a:r>
              <a:rPr lang="en-US" sz="1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I</a:t>
            </a:r>
            <a:r>
              <a:rPr lang="ru-RU" sz="1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– слабого воздействия,</a:t>
            </a:r>
            <a:endParaRPr lang="ru-RU" sz="14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</a:pPr>
            <a:r>
              <a:rPr lang="en-US" sz="1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II</a:t>
            </a:r>
            <a:r>
              <a:rPr lang="ru-RU" sz="1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– умеренного воздействия,</a:t>
            </a:r>
            <a:endParaRPr lang="ru-RU" sz="14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</a:pPr>
            <a:r>
              <a:rPr lang="en-US" sz="1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III</a:t>
            </a:r>
            <a:r>
              <a:rPr lang="ru-RU" sz="1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– интенсивного воздействия.</a:t>
            </a:r>
            <a:endParaRPr lang="ru-RU" sz="14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</a:pPr>
            <a:r>
              <a:rPr lang="ru-RU" sz="1400" b="1" i="1" dirty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Методики климатотерапии:</a:t>
            </a:r>
            <a:endParaRPr lang="ru-RU" sz="14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</a:pPr>
            <a:r>
              <a:rPr lang="ru-RU" sz="1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1 – аэротерапия,</a:t>
            </a:r>
            <a:endParaRPr lang="ru-RU" sz="14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</a:pPr>
            <a:r>
              <a:rPr lang="ru-RU" sz="1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 – гелиотерапия</a:t>
            </a:r>
            <a:endParaRPr lang="ru-RU" sz="14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</a:pPr>
            <a:r>
              <a:rPr lang="ru-RU" sz="1400" b="1" i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Показания</a:t>
            </a:r>
            <a:r>
              <a:rPr lang="ru-RU" sz="1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i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к применению воздушных ванн:</a:t>
            </a:r>
            <a:endParaRPr lang="ru-RU" sz="14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7863" algn="l"/>
              </a:tabLst>
            </a:pPr>
            <a:r>
              <a:rPr lang="ru-RU" sz="1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хронические заболевания органов дыхания (бронхит, трахеит, пневмония, бронхиальная астма);</a:t>
            </a:r>
            <a:endParaRPr lang="ru-RU" sz="14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7863" algn="l"/>
              </a:tabLst>
            </a:pPr>
            <a:r>
              <a:rPr lang="ru-RU" sz="1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ишемическая болезнь сердца;</a:t>
            </a:r>
            <a:endParaRPr lang="ru-RU" sz="14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7863" algn="l"/>
              </a:tabLst>
            </a:pPr>
            <a:r>
              <a:rPr lang="ru-RU" sz="1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заболевания ЛОР органов;</a:t>
            </a:r>
            <a:endParaRPr lang="ru-RU" sz="14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7863" algn="l"/>
              </a:tabLst>
            </a:pPr>
            <a:r>
              <a:rPr lang="ru-RU" sz="1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неврозы;</a:t>
            </a:r>
            <a:endParaRPr lang="ru-RU" sz="14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</a:pPr>
            <a:r>
              <a:rPr lang="ru-RU" sz="1400" b="1" i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Противопоказания:</a:t>
            </a:r>
            <a:endParaRPr lang="ru-RU" sz="14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7863" algn="l"/>
              </a:tabLst>
            </a:pPr>
            <a:r>
              <a:rPr lang="ru-RU" sz="1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сердечно – сосудистая или легочная недостаточность Ш степени;</a:t>
            </a:r>
            <a:endParaRPr lang="ru-RU" sz="14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7863" algn="l"/>
              </a:tabLst>
            </a:pPr>
            <a:r>
              <a:rPr lang="ru-RU" sz="1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резко выраженный атеросклероз;</a:t>
            </a:r>
            <a:endParaRPr lang="ru-RU" sz="14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7863" algn="l"/>
              </a:tabLst>
            </a:pPr>
            <a:r>
              <a:rPr lang="ru-RU" sz="1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гипертоническая болезнь выше Ш степени;</a:t>
            </a:r>
            <a:endParaRPr lang="ru-RU" sz="14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7863" algn="l"/>
              </a:tabLst>
            </a:pPr>
            <a:r>
              <a:rPr lang="ru-RU" sz="1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лихорадочной состояние;</a:t>
            </a:r>
            <a:endParaRPr lang="ru-RU" sz="1400" i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77863" algn="l"/>
              </a:tabLst>
            </a:pPr>
            <a:r>
              <a:rPr lang="ru-RU" sz="1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заболевания почек в стадии декомпенсации;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</a:pPr>
            <a:r>
              <a:rPr lang="ru-RU" sz="14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воспалительные заболевания нервной системы в стадии обострения</a:t>
            </a:r>
            <a:r>
              <a:rPr lang="ru-RU" sz="1400" i="1" dirty="0"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http://baadi.ru/pop/25/fon_golubogo_cveta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967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Виды лечения</a:t>
            </a:r>
          </a:p>
        </p:txBody>
      </p:sp>
      <p:pic>
        <p:nvPicPr>
          <p:cNvPr id="20482" name="Picture 2" descr="http://3ladies.su/wp-content/uploads/2011/12/med3-300x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071546"/>
            <a:ext cx="2857500" cy="1400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4" name="Picture 4" descr="http://slimskin.ru/wp-content/uploads/2013/01/1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00306"/>
            <a:ext cx="3214710" cy="1893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6" name="Picture 6" descr="https://i.ytimg.com/vi/oz9NrK3SnCo/mq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643446"/>
            <a:ext cx="3619504" cy="2035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28596" y="1000108"/>
            <a:ext cx="807249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i="1" dirty="0"/>
              <a:t>Бальнеогрязелечебница европейского класса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 err="1"/>
              <a:t>пелоидотерапия</a:t>
            </a:r>
            <a:endParaRPr lang="ru-RU" sz="1400" i="1" dirty="0"/>
          </a:p>
          <a:p>
            <a:pPr>
              <a:buFont typeface="Wingdings" pitchFamily="2" charset="2"/>
              <a:buChar char="ü"/>
            </a:pPr>
            <a:r>
              <a:rPr lang="ru-RU" sz="1400" i="1" dirty="0"/>
              <a:t>питьевое лечение минеральной водой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/>
              <a:t>бальнеотерапия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/>
              <a:t>сухие углекислые ванны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/>
              <a:t>аппаратная физиотерапия, электросон, лазеротерапия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/>
              <a:t>лечебная физическая культура и массаж;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 err="1"/>
              <a:t>спелеотерапия</a:t>
            </a:r>
            <a:endParaRPr lang="ru-RU" sz="1400" i="1" dirty="0"/>
          </a:p>
          <a:p>
            <a:pPr>
              <a:buFont typeface="Wingdings" pitchFamily="2" charset="2"/>
              <a:buChar char="ü"/>
            </a:pPr>
            <a:r>
              <a:rPr lang="ru-RU" sz="1400" i="1" dirty="0" err="1"/>
              <a:t>фитотерапия</a:t>
            </a:r>
            <a:endParaRPr lang="ru-RU" sz="1400" i="1" dirty="0"/>
          </a:p>
          <a:p>
            <a:pPr>
              <a:buFont typeface="Wingdings" pitchFamily="2" charset="2"/>
              <a:buChar char="ü"/>
            </a:pPr>
            <a:r>
              <a:rPr lang="ru-RU" sz="1400" i="1" dirty="0"/>
              <a:t>стоматологические услуги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/>
              <a:t>терренкур;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/>
              <a:t>  (Козий с апреля по ноябрь);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/>
              <a:t>гирудотерапия  (лечение пиявками);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 err="1"/>
              <a:t>аэрозольтерапия</a:t>
            </a:r>
            <a:r>
              <a:rPr lang="ru-RU" sz="1400" i="1" dirty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/>
              <a:t>иглорефлексотерапия 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/>
              <a:t>мониторная очистка кишечника;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/>
              <a:t>лечебное вытяжение позвоночника на аппарате «</a:t>
            </a:r>
            <a:r>
              <a:rPr lang="ru-RU" sz="1400" i="1" dirty="0" err="1"/>
              <a:t>Anatomotor</a:t>
            </a:r>
            <a:r>
              <a:rPr lang="ru-RU" sz="1400" i="1" dirty="0"/>
              <a:t>» (до 100 кг);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/>
              <a:t>психотерапия;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/>
              <a:t>термотерапия;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 err="1"/>
              <a:t>эндоэкологическая</a:t>
            </a:r>
            <a:r>
              <a:rPr lang="ru-RU" sz="1400" i="1" dirty="0"/>
              <a:t> реабилитация;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/>
              <a:t>гинекологическое орошение;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/>
              <a:t>ректальные и вагинальные тампоны </a:t>
            </a:r>
            <a:r>
              <a:rPr lang="ru-RU" sz="1400" i="1" dirty="0" err="1"/>
              <a:t>c</a:t>
            </a:r>
            <a:r>
              <a:rPr lang="ru-RU" sz="1400" i="1" dirty="0"/>
              <a:t> сапропелевой грязью;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/>
              <a:t>косметический кабинет; 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 err="1"/>
              <a:t>климотерапия</a:t>
            </a:r>
            <a:endParaRPr lang="ru-RU" sz="1400" i="1" dirty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rice.ua/images/stories/Zdorovie_Krasota/Good-nutrition/pravilnoe_pitanie_me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0"/>
            <a:ext cx="4071966" cy="85723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Питание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74148" y="864290"/>
            <a:ext cx="4071966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«Шведский стол»</a:t>
            </a:r>
          </a:p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«Заказ Меню»</a:t>
            </a:r>
          </a:p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«Диетическое питание»</a:t>
            </a:r>
            <a:endParaRPr lang="ru-RU" sz="2400" dirty="0">
              <a:cs typeface="Arial" pitchFamily="34" charset="0"/>
            </a:endParaRPr>
          </a:p>
        </p:txBody>
      </p:sp>
      <p:pic>
        <p:nvPicPr>
          <p:cNvPr id="1026" name="Picture 2" descr="DSC07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3524135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DSC07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071678"/>
            <a:ext cx="3417307" cy="2285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DSC071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2000240"/>
            <a:ext cx="3096931" cy="2071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8" descr="http://pansionat-selena.ru/wp-content/uploads/31-300x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3" y="2500306"/>
            <a:ext cx="3178971" cy="2119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4" name="Picture 10" descr="http://parusa74.ru/images/sanatorii/yangantau/77._%D0%BF%D0%B8%D1%82%D0%B0%D0%BD%D0%B8%D0%B5_%D1%88%D0%B2%D0%B5%D0%B4%D1%81%D0%BA%D0%B8%D0%B9_%D1%81%D1%82%D0%BE%D0%B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4143380"/>
            <a:ext cx="3741989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8" name="Picture 14" descr="http://www.soiuz.ru/files/yangan_tau/pitanie5.png"/>
          <p:cNvPicPr>
            <a:picLocks noChangeAspect="1" noChangeArrowheads="1"/>
          </p:cNvPicPr>
          <p:nvPr/>
        </p:nvPicPr>
        <p:blipFill>
          <a:blip r:embed="rId8" cstate="print"/>
          <a:srcRect r="-1" b="28124"/>
          <a:stretch>
            <a:fillRect/>
          </a:stretch>
        </p:blipFill>
        <p:spPr bwMode="auto">
          <a:xfrm>
            <a:off x="214282" y="4286256"/>
            <a:ext cx="3714776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50" name="Picture 14" descr="http://333v.ru/uploads/f6/f64417def82cfb0b1c63dd943a9a06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44" name="Picture 8" descr="http://sanatoriiurala-ekb.ru/assets/images/sanatorii/karagaj/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00108"/>
            <a:ext cx="3429024" cy="25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8" name="Picture 12" descr="http://altay-belokuriha.ru/img/photo/201507271807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357562"/>
            <a:ext cx="3286176" cy="219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0" name="Picture 4" descr="http://www.karagay.ru.opt-images.1c-bitrix-cdn.ru/upload/iblock/899/DSC06848.JPG?14359097511842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14290"/>
            <a:ext cx="373737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2" name="Picture 6" descr="http://www.karagay.ru.opt-images.1c-bitrix-cdn.ru/upload/iblock/c9a/DSC06845.JPG?143590975519569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4214818"/>
            <a:ext cx="373741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5500702"/>
            <a:ext cx="35719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Люксы</a:t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Стандарты</a:t>
            </a:r>
            <a:endParaRPr lang="ru-RU" sz="3200" dirty="0"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4286280" cy="107157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Проживание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9952" name="Picture 16" descr="http://www.karagay.ru.opt-images.1c-bitrix-cdn.ru/upload/iblock/3cc/DSC06843.JPG?14359097531872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2643182"/>
            <a:ext cx="2349231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54" name="Picture 18" descr="http://www.karagay.ru.opt-images.1c-bitrix-cdn.ru/upload/iblock/665/DSC06844.JPG?14359097541805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1000108"/>
            <a:ext cx="2349195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56" name="Picture 20" descr="http://www.karagay.ru.opt-images.1c-bitrix-cdn.ru/upload/iblock/76b/76b5c656107f96efa982619a5390e4ec.jpg?14359097542526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4143380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6" name="Picture 10" descr="http://www.stavtourism.ru/uploads/images/Sanatorii_Kislovodck/dimitrova-nomera__1_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0430" y="2285992"/>
            <a:ext cx="3286148" cy="2171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74833-95C9-A785-D21B-8EABA1ED3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E1DCCB-1619-FCFF-7931-AECF8FFBC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5A2DCF-2431-8EA8-B7BF-F2D7D836238D}"/>
              </a:ext>
            </a:extLst>
          </p:cNvPr>
          <p:cNvSpPr txBox="1"/>
          <p:nvPr/>
        </p:nvSpPr>
        <p:spPr>
          <a:xfrm>
            <a:off x="3491880" y="120751"/>
            <a:ext cx="15841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ru-RU" sz="2800" b="1" dirty="0"/>
              <a:t>   Досуг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DAE794-610B-E6A9-ABD2-891D4115385A}"/>
              </a:ext>
            </a:extLst>
          </p:cNvPr>
          <p:cNvSpPr txBox="1"/>
          <p:nvPr/>
        </p:nvSpPr>
        <p:spPr>
          <a:xfrm>
            <a:off x="55964" y="486855"/>
            <a:ext cx="44644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-Бильярдный зал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-Киноконцертном зале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-Косметологический кабинет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-Игровые площадки для детей</a:t>
            </a:r>
          </a:p>
          <a:p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-Шахматы</a:t>
            </a:r>
          </a:p>
          <a:p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-Спортивные тренажеры</a:t>
            </a:r>
          </a:p>
          <a:p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-Тропа здоровья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-Библиотека на 3000 томов</a:t>
            </a:r>
          </a:p>
          <a:p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-Бассейн</a:t>
            </a:r>
            <a:r>
              <a:rPr lang="ru-RU" b="1" dirty="0"/>
              <a:t> </a:t>
            </a:r>
          </a:p>
          <a:p>
            <a:r>
              <a:rPr lang="ru-RU" b="1" i="0" dirty="0">
                <a:effectLst/>
              </a:rPr>
              <a:t>-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Проката спортивного инвентаря</a:t>
            </a:r>
          </a:p>
          <a:p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-Сплав по реке Ай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-Пешеходные экскурсии к озеру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Культубак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-Экскурсии на гору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Мунчук</a:t>
            </a:r>
            <a:endParaRPr lang="ru-RU" b="1" i="0" dirty="0">
              <a:effectLst/>
            </a:endParaRPr>
          </a:p>
          <a:p>
            <a:endParaRPr lang="ru-RU" dirty="0"/>
          </a:p>
        </p:txBody>
      </p:sp>
      <p:pic>
        <p:nvPicPr>
          <p:cNvPr id="7" name="Picture 6" descr="http://i60.fastpic.ru/big/2013/1029/49/b73612f65474fb6af984d7f88085c849.jpg">
            <a:extLst>
              <a:ext uri="{FF2B5EF4-FFF2-40B4-BE49-F238E27FC236}">
                <a16:creationId xmlns:a16="http://schemas.microsoft.com/office/drawing/2014/main" id="{D288AA8D-0F4A-965D-1C70-EE19614BA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973" y="615397"/>
            <a:ext cx="2120252" cy="1417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http://www.alshei.ru/Image/IMGP0573.jpg">
            <a:extLst>
              <a:ext uri="{FF2B5EF4-FFF2-40B4-BE49-F238E27FC236}">
                <a16:creationId xmlns:a16="http://schemas.microsoft.com/office/drawing/2014/main" id="{72A94360-F21B-9AE0-ACC5-8C7F9F4AF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3738" y="92205"/>
            <a:ext cx="2298496" cy="1507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realybiz.ru/wp-content/uploads/2016/08/%D0%BA%D0%B0%D0%BA-%D0%BE%D1%80%D0%B3%D0%B0%D0%BD%D0%B8%D0%B7%D0%BE%D0%B2%D0%B0%D1%82%D1%8C-%D0%B1%D0%B8%D0%B7%D0%BD%D0%B5%D1%81-%D0%BF%D0%BE-%D0%BE%D1%82%D0%BA%D1%80%D1%8B%D1%82%D0%B8%D1%8E-%D0%BA%D0%BE%D1%81%D0%BC%D0%B5%D1%82%D0%BE%D0%BB%D0%BE%D0%B3%D0%B8%D1%87%D0%B5%D1%81%D0%BA%D0%BE%D0%B3%D0%BE-%D0%BA%D0%B0%D0%B1%D0%B8%D0%BD%D0%B5%D1%82%D0%B0.png">
            <a:extLst>
              <a:ext uri="{FF2B5EF4-FFF2-40B4-BE49-F238E27FC236}">
                <a16:creationId xmlns:a16="http://schemas.microsoft.com/office/drawing/2014/main" id="{919E3303-A7A6-2752-8887-1BD34E95C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8624" y="2073545"/>
            <a:ext cx="2298496" cy="1109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http://www.td-azimut.com.ua/uploads/0712191210.jpg">
            <a:extLst>
              <a:ext uri="{FF2B5EF4-FFF2-40B4-BE49-F238E27FC236}">
                <a16:creationId xmlns:a16="http://schemas.microsoft.com/office/drawing/2014/main" id="{8079FDBE-8E94-2E12-CADD-A2F60728D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2533" y="1600071"/>
            <a:ext cx="2199758" cy="1094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 descr="http://sportnewsru.com/media/news/2013/09/shahmaty.jpg">
            <a:extLst>
              <a:ext uri="{FF2B5EF4-FFF2-40B4-BE49-F238E27FC236}">
                <a16:creationId xmlns:a16="http://schemas.microsoft.com/office/drawing/2014/main" id="{ECBFD3B0-C881-E215-C492-154720F9A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r="1963" b="14285"/>
          <a:stretch>
            <a:fillRect/>
          </a:stretch>
        </p:blipFill>
        <p:spPr bwMode="auto">
          <a:xfrm>
            <a:off x="4330228" y="3169551"/>
            <a:ext cx="2558658" cy="1018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://astv.ru/content/NewsImage/71/c8/71c8ed4b-7a25-442a-a3a1-c4430e89fbf8_1.jpg">
            <a:extLst>
              <a:ext uri="{FF2B5EF4-FFF2-40B4-BE49-F238E27FC236}">
                <a16:creationId xmlns:a16="http://schemas.microsoft.com/office/drawing/2014/main" id="{036E20BC-8A49-2140-6373-B2AD4F596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2533" y="2694428"/>
            <a:ext cx="2100462" cy="1373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http://bezformata.ru/content/Images/000/025/442/image25442525.jpg">
            <a:extLst>
              <a:ext uri="{FF2B5EF4-FFF2-40B4-BE49-F238E27FC236}">
                <a16:creationId xmlns:a16="http://schemas.microsoft.com/office/drawing/2014/main" id="{03AFB927-9D7D-8E02-F7FA-C6AA4745F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t="15771" r="3621" b="15887"/>
          <a:stretch>
            <a:fillRect/>
          </a:stretch>
        </p:blipFill>
        <p:spPr bwMode="auto">
          <a:xfrm>
            <a:off x="4461725" y="4169114"/>
            <a:ext cx="2415057" cy="1222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http://tolyatti.bezformata.ru/content/image106957393.jpg">
            <a:extLst>
              <a:ext uri="{FF2B5EF4-FFF2-40B4-BE49-F238E27FC236}">
                <a16:creationId xmlns:a16="http://schemas.microsoft.com/office/drawing/2014/main" id="{8D6650E3-FD08-8C70-79F1-ECEAD11F3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81261" y="4056780"/>
            <a:ext cx="2039359" cy="1268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 descr="http://medavitek.ru/images/foto/proceduri/DSCF6086.JPG">
            <a:extLst>
              <a:ext uri="{FF2B5EF4-FFF2-40B4-BE49-F238E27FC236}">
                <a16:creationId xmlns:a16="http://schemas.microsoft.com/office/drawing/2014/main" id="{E24AE07E-1E22-327F-88B3-260591733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12533" y="5357016"/>
            <a:ext cx="2137487" cy="142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ttp://cdn01.ru/files/users/images/10/fe/10fe8f34d8f2d67ae9936ad9787ca563.jpg">
            <a:extLst>
              <a:ext uri="{FF2B5EF4-FFF2-40B4-BE49-F238E27FC236}">
                <a16:creationId xmlns:a16="http://schemas.microsoft.com/office/drawing/2014/main" id="{3D0DBD9F-8F41-919F-34B7-CD8120E75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94385" y="5439267"/>
            <a:ext cx="2415057" cy="129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http://www.gorodperm.ru/upload/pages/196/img_1218048608.jpg">
            <a:extLst>
              <a:ext uri="{FF2B5EF4-FFF2-40B4-BE49-F238E27FC236}">
                <a16:creationId xmlns:a16="http://schemas.microsoft.com/office/drawing/2014/main" id="{427E794C-9485-D826-81B5-BAE31DCE5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40374" y="5445130"/>
            <a:ext cx="1961038" cy="1431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http://travel-formula.com.ua/image/data/CHRNOGORIIA/%D0%91%D0%98%D0%9E%D0%93%D0%A0%D0%90%D0%94%D0%A1%D0%9A%D0%9E%D0%95%20%D0%9E%D0%97%D0%95%D0%A0%D0%9E.jpg">
            <a:extLst>
              <a:ext uri="{FF2B5EF4-FFF2-40B4-BE49-F238E27FC236}">
                <a16:creationId xmlns:a16="http://schemas.microsoft.com/office/drawing/2014/main" id="{D7E2C018-3B44-5946-3D02-A61DBB2D7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44648" y="4498473"/>
            <a:ext cx="2290907" cy="1222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http://bashturist.ru/gallery/data/media/35/bashturist.ru_belo-04.jpg">
            <a:extLst>
              <a:ext uri="{FF2B5EF4-FFF2-40B4-BE49-F238E27FC236}">
                <a16:creationId xmlns:a16="http://schemas.microsoft.com/office/drawing/2014/main" id="{7ACABF4E-73FC-49E6-E7B0-A7B61AEB7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51241" y="4423056"/>
            <a:ext cx="2220893" cy="1373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6842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501</Words>
  <Application>Microsoft Office PowerPoint</Application>
  <PresentationFormat>Экран (4:3)</PresentationFormat>
  <Paragraphs>115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Open Sans</vt:lpstr>
      <vt:lpstr>Times New Roman</vt:lpstr>
      <vt:lpstr>Wingdings</vt:lpstr>
      <vt:lpstr>Тема Office</vt:lpstr>
      <vt:lpstr>Санаторий «Карагай»</vt:lpstr>
      <vt:lpstr>Презентация PowerPoint</vt:lpstr>
      <vt:lpstr>Презентация PowerPoint</vt:lpstr>
      <vt:lpstr>Презентация PowerPoint</vt:lpstr>
      <vt:lpstr> КЛИМАТ </vt:lpstr>
      <vt:lpstr>Виды лечения</vt:lpstr>
      <vt:lpstr>Питание</vt:lpstr>
      <vt:lpstr>Проживание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Санаторий «Карагай»</dc:title>
  <dc:creator>MK</dc:creator>
  <cp:lastModifiedBy>Пользователь</cp:lastModifiedBy>
  <cp:revision>67</cp:revision>
  <dcterms:created xsi:type="dcterms:W3CDTF">2016-09-25T16:45:48Z</dcterms:created>
  <dcterms:modified xsi:type="dcterms:W3CDTF">2023-02-17T06:11:54Z</dcterms:modified>
</cp:coreProperties>
</file>